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1" r:id="rId5"/>
    <p:sldMasterId id="2147483743" r:id="rId6"/>
  </p:sldMasterIdLst>
  <p:notesMasterIdLst>
    <p:notesMasterId r:id="rId42"/>
  </p:notesMasterIdLst>
  <p:handoutMasterIdLst>
    <p:handoutMasterId r:id="rId43"/>
  </p:handoutMasterIdLst>
  <p:sldIdLst>
    <p:sldId id="379" r:id="rId7"/>
    <p:sldId id="467" r:id="rId8"/>
    <p:sldId id="496" r:id="rId9"/>
    <p:sldId id="472" r:id="rId10"/>
    <p:sldId id="473" r:id="rId11"/>
    <p:sldId id="499" r:id="rId12"/>
    <p:sldId id="500" r:id="rId13"/>
    <p:sldId id="501" r:id="rId14"/>
    <p:sldId id="502" r:id="rId15"/>
    <p:sldId id="503" r:id="rId16"/>
    <p:sldId id="474" r:id="rId17"/>
    <p:sldId id="471" r:id="rId18"/>
    <p:sldId id="468" r:id="rId19"/>
    <p:sldId id="469" r:id="rId20"/>
    <p:sldId id="470" r:id="rId21"/>
    <p:sldId id="475" r:id="rId22"/>
    <p:sldId id="477" r:id="rId23"/>
    <p:sldId id="478" r:id="rId24"/>
    <p:sldId id="497" r:id="rId25"/>
    <p:sldId id="480" r:id="rId26"/>
    <p:sldId id="482" r:id="rId27"/>
    <p:sldId id="483" r:id="rId28"/>
    <p:sldId id="484" r:id="rId29"/>
    <p:sldId id="485" r:id="rId30"/>
    <p:sldId id="486" r:id="rId31"/>
    <p:sldId id="487" r:id="rId32"/>
    <p:sldId id="488" r:id="rId33"/>
    <p:sldId id="489" r:id="rId34"/>
    <p:sldId id="490" r:id="rId35"/>
    <p:sldId id="491" r:id="rId36"/>
    <p:sldId id="492" r:id="rId37"/>
    <p:sldId id="493" r:id="rId38"/>
    <p:sldId id="498" r:id="rId39"/>
    <p:sldId id="494" r:id="rId40"/>
    <p:sldId id="481" r:id="rId41"/>
  </p:sldIdLst>
  <p:sldSz cx="12192000" cy="6858000"/>
  <p:notesSz cx="7010400" cy="9296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86951B"/>
    <a:srgbClr val="CC0099"/>
    <a:srgbClr val="ED7D31"/>
    <a:srgbClr val="FFC000"/>
    <a:srgbClr val="00B0F0"/>
    <a:srgbClr val="CCDD44"/>
    <a:srgbClr val="FFFFFF"/>
    <a:srgbClr val="4472C4"/>
    <a:srgbClr val="C1D7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50" autoAdjust="0"/>
    <p:restoredTop sz="92364" autoAdjust="0"/>
  </p:normalViewPr>
  <p:slideViewPr>
    <p:cSldViewPr snapToGrid="0" snapToObjects="1">
      <p:cViewPr varScale="1">
        <p:scale>
          <a:sx n="64" d="100"/>
          <a:sy n="64" d="100"/>
        </p:scale>
        <p:origin x="798" y="66"/>
      </p:cViewPr>
      <p:guideLst/>
    </p:cSldViewPr>
  </p:slideViewPr>
  <p:notesTextViewPr>
    <p:cViewPr>
      <p:scale>
        <a:sx n="66" d="100"/>
        <a:sy n="66" d="100"/>
      </p:scale>
      <p:origin x="0" y="0"/>
    </p:cViewPr>
  </p:notesTextViewPr>
  <p:sorterViewPr>
    <p:cViewPr>
      <p:scale>
        <a:sx n="100" d="100"/>
        <a:sy n="100" d="100"/>
      </p:scale>
      <p:origin x="0" y="-12162"/>
    </p:cViewPr>
  </p:sorterViewPr>
  <p:notesViewPr>
    <p:cSldViewPr snapToGrid="0" snapToObjects="1">
      <p:cViewPr varScale="1">
        <p:scale>
          <a:sx n="57" d="100"/>
          <a:sy n="57" d="100"/>
        </p:scale>
        <p:origin x="2004"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9475F7C7-B3A1-4382-B1F7-2C28A211ED3C}" type="datetimeFigureOut">
              <a:rPr lang="es-CO" smtClean="0"/>
              <a:t>12/03/2019</a:t>
            </a:fld>
            <a:endParaRPr lang="es-CO"/>
          </a:p>
        </p:txBody>
      </p:sp>
      <p:sp>
        <p:nvSpPr>
          <p:cNvPr id="4" name="Marcador de pie de página 3"/>
          <p:cNvSpPr>
            <a:spLocks noGrp="1"/>
          </p:cNvSpPr>
          <p:nvPr>
            <p:ph type="ftr" sz="quarter" idx="2"/>
          </p:nvPr>
        </p:nvSpPr>
        <p:spPr>
          <a:xfrm>
            <a:off x="0" y="8829967"/>
            <a:ext cx="3037840" cy="466433"/>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970938" y="8829967"/>
            <a:ext cx="3037840" cy="466433"/>
          </a:xfrm>
          <a:prstGeom prst="rect">
            <a:avLst/>
          </a:prstGeom>
        </p:spPr>
        <p:txBody>
          <a:bodyPr vert="horz" lIns="91440" tIns="45720" rIns="91440" bIns="45720" rtlCol="0" anchor="b"/>
          <a:lstStyle>
            <a:lvl1pPr algn="r">
              <a:defRPr sz="1200"/>
            </a:lvl1pPr>
          </a:lstStyle>
          <a:p>
            <a:fld id="{AEBDE8B3-2E90-4B76-A96E-A114B2F63688}" type="slidenum">
              <a:rPr lang="es-CO" smtClean="0"/>
              <a:t>‹Nº›</a:t>
            </a:fld>
            <a:endParaRPr lang="es-CO"/>
          </a:p>
        </p:txBody>
      </p:sp>
    </p:spTree>
    <p:extLst>
      <p:ext uri="{BB962C8B-B14F-4D97-AF65-F5344CB8AC3E}">
        <p14:creationId xmlns:p14="http://schemas.microsoft.com/office/powerpoint/2010/main" val="33541432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5"/>
          </a:xfrm>
          <a:prstGeom prst="rect">
            <a:avLst/>
          </a:prstGeom>
        </p:spPr>
        <p:txBody>
          <a:bodyPr vert="horz" lIns="91440" tIns="45720" rIns="91440" bIns="45720" rtlCol="0"/>
          <a:lstStyle>
            <a:lvl1pPr algn="r">
              <a:defRPr sz="1200"/>
            </a:lvl1pPr>
          </a:lstStyle>
          <a:p>
            <a:fld id="{4FFA9273-3C94-A94F-89C6-5CDC39131DC1}" type="datetimeFigureOut">
              <a:rPr lang="en-US" smtClean="0"/>
              <a:t>3/12/2019</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041" y="4473895"/>
            <a:ext cx="5608320" cy="36604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1440" tIns="45720" rIns="91440" bIns="45720" rtlCol="0" anchor="b"/>
          <a:lstStyle>
            <a:lvl1pPr algn="r">
              <a:defRPr sz="1200"/>
            </a:lvl1pPr>
          </a:lstStyle>
          <a:p>
            <a:fld id="{97CD6C7A-7165-C24B-BD36-5513880062D4}" type="slidenum">
              <a:rPr lang="en-US" smtClean="0"/>
              <a:t>‹Nº›</a:t>
            </a:fld>
            <a:endParaRPr lang="en-US" dirty="0"/>
          </a:p>
        </p:txBody>
      </p:sp>
    </p:spTree>
    <p:extLst>
      <p:ext uri="{BB962C8B-B14F-4D97-AF65-F5344CB8AC3E}">
        <p14:creationId xmlns:p14="http://schemas.microsoft.com/office/powerpoint/2010/main" val="1716248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97CD6C7A-7165-C24B-BD36-5513880062D4}" type="slidenum">
              <a:rPr lang="en-US" smtClean="0"/>
              <a:t>1</a:t>
            </a:fld>
            <a:endParaRPr lang="en-US" dirty="0"/>
          </a:p>
        </p:txBody>
      </p:sp>
    </p:spTree>
    <p:extLst>
      <p:ext uri="{BB962C8B-B14F-4D97-AF65-F5344CB8AC3E}">
        <p14:creationId xmlns:p14="http://schemas.microsoft.com/office/powerpoint/2010/main" val="2738265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8_Custom Layout">
    <p:spTree>
      <p:nvGrpSpPr>
        <p:cNvPr id="1" name=""/>
        <p:cNvGrpSpPr/>
        <p:nvPr/>
      </p:nvGrpSpPr>
      <p:grpSpPr>
        <a:xfrm>
          <a:off x="0" y="0"/>
          <a:ext cx="0" cy="0"/>
          <a:chOff x="0" y="0"/>
          <a:chExt cx="0" cy="0"/>
        </a:xfrm>
      </p:grpSpPr>
      <p:pic>
        <p:nvPicPr>
          <p:cNvPr id="2" name="Imagen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123"/>
            <a:ext cx="12207195" cy="6863123"/>
          </a:xfrm>
          <a:prstGeom prst="rect">
            <a:avLst/>
          </a:prstGeom>
        </p:spPr>
      </p:pic>
      <p:pic>
        <p:nvPicPr>
          <p:cNvPr id="10" name="Imagen 9"/>
          <p:cNvPicPr>
            <a:picLocks noChangeAspect="1"/>
          </p:cNvPicPr>
          <p:nvPr userDrawn="1"/>
        </p:nvPicPr>
        <p:blipFill>
          <a:blip r:embed="rId3"/>
          <a:stretch>
            <a:fillRect/>
          </a:stretch>
        </p:blipFill>
        <p:spPr>
          <a:xfrm>
            <a:off x="9921395" y="6306427"/>
            <a:ext cx="1927536" cy="412461"/>
          </a:xfrm>
          <a:prstGeom prst="rect">
            <a:avLst/>
          </a:prstGeom>
        </p:spPr>
      </p:pic>
    </p:spTree>
    <p:extLst>
      <p:ext uri="{BB962C8B-B14F-4D97-AF65-F5344CB8AC3E}">
        <p14:creationId xmlns:p14="http://schemas.microsoft.com/office/powerpoint/2010/main" val="2927031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orma libre 9"/>
          <p:cNvSpPr/>
          <p:nvPr userDrawn="1"/>
        </p:nvSpPr>
        <p:spPr>
          <a:xfrm>
            <a:off x="0" y="94153"/>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grpSp>
        <p:nvGrpSpPr>
          <p:cNvPr id="11" name="Grupo 10"/>
          <p:cNvGrpSpPr/>
          <p:nvPr userDrawn="1"/>
        </p:nvGrpSpPr>
        <p:grpSpPr>
          <a:xfrm>
            <a:off x="231765" y="207080"/>
            <a:ext cx="486694" cy="563904"/>
            <a:chOff x="10742613" y="2044700"/>
            <a:chExt cx="560387" cy="649288"/>
          </a:xfrm>
          <a:solidFill>
            <a:srgbClr val="0070C0"/>
          </a:solidFill>
        </p:grpSpPr>
        <p:sp>
          <p:nvSpPr>
            <p:cNvPr id="12" name="Freeform 5"/>
            <p:cNvSpPr>
              <a:spLocks noEditPoints="1"/>
            </p:cNvSpPr>
            <p:nvPr userDrawn="1"/>
          </p:nvSpPr>
          <p:spPr bwMode="auto">
            <a:xfrm>
              <a:off x="10806113" y="2144713"/>
              <a:ext cx="425450" cy="549275"/>
            </a:xfrm>
            <a:custGeom>
              <a:avLst/>
              <a:gdLst>
                <a:gd name="T0" fmla="*/ 18 w 272"/>
                <a:gd name="T1" fmla="*/ 170 h 353"/>
                <a:gd name="T2" fmla="*/ 59 w 272"/>
                <a:gd name="T3" fmla="*/ 237 h 353"/>
                <a:gd name="T4" fmla="*/ 79 w 272"/>
                <a:gd name="T5" fmla="*/ 278 h 353"/>
                <a:gd name="T6" fmla="*/ 81 w 272"/>
                <a:gd name="T7" fmla="*/ 313 h 353"/>
                <a:gd name="T8" fmla="*/ 122 w 272"/>
                <a:gd name="T9" fmla="*/ 348 h 353"/>
                <a:gd name="T10" fmla="*/ 154 w 272"/>
                <a:gd name="T11" fmla="*/ 350 h 353"/>
                <a:gd name="T12" fmla="*/ 203 w 272"/>
                <a:gd name="T13" fmla="*/ 328 h 353"/>
                <a:gd name="T14" fmla="*/ 206 w 272"/>
                <a:gd name="T15" fmla="*/ 295 h 353"/>
                <a:gd name="T16" fmla="*/ 205 w 272"/>
                <a:gd name="T17" fmla="*/ 274 h 353"/>
                <a:gd name="T18" fmla="*/ 223 w 272"/>
                <a:gd name="T19" fmla="*/ 228 h 353"/>
                <a:gd name="T20" fmla="*/ 228 w 272"/>
                <a:gd name="T21" fmla="*/ 47 h 353"/>
                <a:gd name="T22" fmla="*/ 129 w 272"/>
                <a:gd name="T23" fmla="*/ 122 h 353"/>
                <a:gd name="T24" fmla="*/ 146 w 272"/>
                <a:gd name="T25" fmla="*/ 124 h 353"/>
                <a:gd name="T26" fmla="*/ 129 w 272"/>
                <a:gd name="T27" fmla="*/ 122 h 353"/>
                <a:gd name="T28" fmla="*/ 158 w 272"/>
                <a:gd name="T29" fmla="*/ 165 h 353"/>
                <a:gd name="T30" fmla="*/ 141 w 272"/>
                <a:gd name="T31" fmla="*/ 275 h 353"/>
                <a:gd name="T32" fmla="*/ 116 w 272"/>
                <a:gd name="T33" fmla="*/ 164 h 353"/>
                <a:gd name="T34" fmla="*/ 141 w 272"/>
                <a:gd name="T35" fmla="*/ 287 h 353"/>
                <a:gd name="T36" fmla="*/ 194 w 272"/>
                <a:gd name="T37" fmla="*/ 284 h 353"/>
                <a:gd name="T38" fmla="*/ 142 w 272"/>
                <a:gd name="T39" fmla="*/ 295 h 353"/>
                <a:gd name="T40" fmla="*/ 87 w 272"/>
                <a:gd name="T41" fmla="*/ 282 h 353"/>
                <a:gd name="T42" fmla="*/ 141 w 272"/>
                <a:gd name="T43" fmla="*/ 287 h 353"/>
                <a:gd name="T44" fmla="*/ 181 w 272"/>
                <a:gd name="T45" fmla="*/ 309 h 353"/>
                <a:gd name="T46" fmla="*/ 138 w 272"/>
                <a:gd name="T47" fmla="*/ 310 h 353"/>
                <a:gd name="T48" fmla="*/ 84 w 272"/>
                <a:gd name="T49" fmla="*/ 299 h 353"/>
                <a:gd name="T50" fmla="*/ 195 w 272"/>
                <a:gd name="T51" fmla="*/ 301 h 353"/>
                <a:gd name="T52" fmla="*/ 148 w 272"/>
                <a:gd name="T53" fmla="*/ 343 h 353"/>
                <a:gd name="T54" fmla="*/ 131 w 272"/>
                <a:gd name="T55" fmla="*/ 344 h 353"/>
                <a:gd name="T56" fmla="*/ 129 w 272"/>
                <a:gd name="T57" fmla="*/ 336 h 353"/>
                <a:gd name="T58" fmla="*/ 148 w 272"/>
                <a:gd name="T59" fmla="*/ 343 h 353"/>
                <a:gd name="T60" fmla="*/ 178 w 272"/>
                <a:gd name="T61" fmla="*/ 325 h 353"/>
                <a:gd name="T62" fmla="*/ 141 w 272"/>
                <a:gd name="T63" fmla="*/ 327 h 353"/>
                <a:gd name="T64" fmla="*/ 90 w 272"/>
                <a:gd name="T65" fmla="*/ 316 h 353"/>
                <a:gd name="T66" fmla="*/ 192 w 272"/>
                <a:gd name="T67" fmla="*/ 317 h 353"/>
                <a:gd name="T68" fmla="*/ 246 w 272"/>
                <a:gd name="T69" fmla="*/ 158 h 353"/>
                <a:gd name="T70" fmla="*/ 205 w 272"/>
                <a:gd name="T71" fmla="*/ 232 h 353"/>
                <a:gd name="T72" fmla="*/ 185 w 272"/>
                <a:gd name="T73" fmla="*/ 273 h 353"/>
                <a:gd name="T74" fmla="*/ 168 w 272"/>
                <a:gd name="T75" fmla="*/ 167 h 353"/>
                <a:gd name="T76" fmla="*/ 165 w 272"/>
                <a:gd name="T77" fmla="*/ 149 h 353"/>
                <a:gd name="T78" fmla="*/ 152 w 272"/>
                <a:gd name="T79" fmla="*/ 152 h 353"/>
                <a:gd name="T80" fmla="*/ 150 w 272"/>
                <a:gd name="T81" fmla="*/ 106 h 353"/>
                <a:gd name="T82" fmla="*/ 131 w 272"/>
                <a:gd name="T83" fmla="*/ 148 h 353"/>
                <a:gd name="T84" fmla="*/ 77 w 272"/>
                <a:gd name="T85" fmla="*/ 127 h 353"/>
                <a:gd name="T86" fmla="*/ 108 w 272"/>
                <a:gd name="T87" fmla="*/ 166 h 353"/>
                <a:gd name="T88" fmla="*/ 115 w 272"/>
                <a:gd name="T89" fmla="*/ 274 h 353"/>
                <a:gd name="T90" fmla="*/ 85 w 272"/>
                <a:gd name="T91" fmla="*/ 261 h 353"/>
                <a:gd name="T92" fmla="*/ 49 w 272"/>
                <a:gd name="T93" fmla="*/ 205 h 353"/>
                <a:gd name="T94" fmla="*/ 44 w 272"/>
                <a:gd name="T95" fmla="*/ 75 h 353"/>
                <a:gd name="T96" fmla="*/ 230 w 272"/>
                <a:gd name="T97" fmla="*/ 69 h 353"/>
                <a:gd name="T98" fmla="*/ 170 w 272"/>
                <a:gd name="T99" fmla="*/ 158 h 353"/>
                <a:gd name="T100" fmla="*/ 181 w 272"/>
                <a:gd name="T101" fmla="*/ 139 h 353"/>
                <a:gd name="T102" fmla="*/ 170 w 272"/>
                <a:gd name="T103" fmla="*/ 158 h 353"/>
                <a:gd name="T104" fmla="*/ 98 w 272"/>
                <a:gd name="T105" fmla="*/ 157 h 353"/>
                <a:gd name="T106" fmla="*/ 104 w 272"/>
                <a:gd name="T107" fmla="*/ 15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 h="353">
                  <a:moveTo>
                    <a:pt x="70" y="32"/>
                  </a:moveTo>
                  <a:cubicBezTo>
                    <a:pt x="26" y="59"/>
                    <a:pt x="0" y="120"/>
                    <a:pt x="18" y="170"/>
                  </a:cubicBezTo>
                  <a:cubicBezTo>
                    <a:pt x="24" y="186"/>
                    <a:pt x="32" y="202"/>
                    <a:pt x="42" y="216"/>
                  </a:cubicBezTo>
                  <a:cubicBezTo>
                    <a:pt x="47" y="224"/>
                    <a:pt x="53" y="230"/>
                    <a:pt x="59" y="237"/>
                  </a:cubicBezTo>
                  <a:cubicBezTo>
                    <a:pt x="68" y="247"/>
                    <a:pt x="71" y="255"/>
                    <a:pt x="74" y="267"/>
                  </a:cubicBezTo>
                  <a:cubicBezTo>
                    <a:pt x="75" y="272"/>
                    <a:pt x="77" y="275"/>
                    <a:pt x="79" y="278"/>
                  </a:cubicBezTo>
                  <a:cubicBezTo>
                    <a:pt x="75" y="282"/>
                    <a:pt x="74" y="288"/>
                    <a:pt x="77" y="293"/>
                  </a:cubicBezTo>
                  <a:cubicBezTo>
                    <a:pt x="69" y="303"/>
                    <a:pt x="73" y="309"/>
                    <a:pt x="81" y="313"/>
                  </a:cubicBezTo>
                  <a:cubicBezTo>
                    <a:pt x="68" y="332"/>
                    <a:pt x="95" y="336"/>
                    <a:pt x="120" y="337"/>
                  </a:cubicBezTo>
                  <a:cubicBezTo>
                    <a:pt x="120" y="340"/>
                    <a:pt x="121" y="345"/>
                    <a:pt x="122" y="348"/>
                  </a:cubicBezTo>
                  <a:cubicBezTo>
                    <a:pt x="125" y="353"/>
                    <a:pt x="131" y="353"/>
                    <a:pt x="136" y="353"/>
                  </a:cubicBezTo>
                  <a:cubicBezTo>
                    <a:pt x="142" y="353"/>
                    <a:pt x="150" y="353"/>
                    <a:pt x="154" y="350"/>
                  </a:cubicBezTo>
                  <a:cubicBezTo>
                    <a:pt x="159" y="347"/>
                    <a:pt x="160" y="341"/>
                    <a:pt x="161" y="335"/>
                  </a:cubicBezTo>
                  <a:cubicBezTo>
                    <a:pt x="175" y="336"/>
                    <a:pt x="196" y="337"/>
                    <a:pt x="203" y="328"/>
                  </a:cubicBezTo>
                  <a:cubicBezTo>
                    <a:pt x="208" y="322"/>
                    <a:pt x="206" y="317"/>
                    <a:pt x="202" y="313"/>
                  </a:cubicBezTo>
                  <a:cubicBezTo>
                    <a:pt x="208" y="309"/>
                    <a:pt x="211" y="304"/>
                    <a:pt x="206" y="295"/>
                  </a:cubicBezTo>
                  <a:cubicBezTo>
                    <a:pt x="209" y="290"/>
                    <a:pt x="207" y="284"/>
                    <a:pt x="202" y="279"/>
                  </a:cubicBezTo>
                  <a:cubicBezTo>
                    <a:pt x="203" y="277"/>
                    <a:pt x="204" y="276"/>
                    <a:pt x="205" y="274"/>
                  </a:cubicBezTo>
                  <a:cubicBezTo>
                    <a:pt x="208" y="268"/>
                    <a:pt x="206" y="260"/>
                    <a:pt x="207" y="253"/>
                  </a:cubicBezTo>
                  <a:cubicBezTo>
                    <a:pt x="210" y="242"/>
                    <a:pt x="217" y="237"/>
                    <a:pt x="223" y="228"/>
                  </a:cubicBezTo>
                  <a:cubicBezTo>
                    <a:pt x="231" y="216"/>
                    <a:pt x="243" y="203"/>
                    <a:pt x="250" y="190"/>
                  </a:cubicBezTo>
                  <a:cubicBezTo>
                    <a:pt x="272" y="145"/>
                    <a:pt x="263" y="82"/>
                    <a:pt x="228" y="47"/>
                  </a:cubicBezTo>
                  <a:cubicBezTo>
                    <a:pt x="185" y="4"/>
                    <a:pt x="121" y="0"/>
                    <a:pt x="70" y="32"/>
                  </a:cubicBezTo>
                  <a:close/>
                  <a:moveTo>
                    <a:pt x="129" y="122"/>
                  </a:moveTo>
                  <a:cubicBezTo>
                    <a:pt x="130" y="114"/>
                    <a:pt x="134" y="110"/>
                    <a:pt x="141" y="109"/>
                  </a:cubicBezTo>
                  <a:cubicBezTo>
                    <a:pt x="146" y="113"/>
                    <a:pt x="148" y="118"/>
                    <a:pt x="146" y="124"/>
                  </a:cubicBezTo>
                  <a:cubicBezTo>
                    <a:pt x="146" y="131"/>
                    <a:pt x="143" y="137"/>
                    <a:pt x="138" y="142"/>
                  </a:cubicBezTo>
                  <a:cubicBezTo>
                    <a:pt x="132" y="136"/>
                    <a:pt x="128" y="129"/>
                    <a:pt x="129" y="122"/>
                  </a:cubicBezTo>
                  <a:close/>
                  <a:moveTo>
                    <a:pt x="137" y="154"/>
                  </a:moveTo>
                  <a:cubicBezTo>
                    <a:pt x="144" y="159"/>
                    <a:pt x="152" y="163"/>
                    <a:pt x="158" y="165"/>
                  </a:cubicBezTo>
                  <a:cubicBezTo>
                    <a:pt x="148" y="200"/>
                    <a:pt x="151" y="241"/>
                    <a:pt x="153" y="275"/>
                  </a:cubicBezTo>
                  <a:cubicBezTo>
                    <a:pt x="149" y="275"/>
                    <a:pt x="144" y="275"/>
                    <a:pt x="141" y="275"/>
                  </a:cubicBezTo>
                  <a:cubicBezTo>
                    <a:pt x="136" y="275"/>
                    <a:pt x="130" y="275"/>
                    <a:pt x="124" y="275"/>
                  </a:cubicBezTo>
                  <a:cubicBezTo>
                    <a:pt x="124" y="260"/>
                    <a:pt x="125" y="203"/>
                    <a:pt x="116" y="164"/>
                  </a:cubicBezTo>
                  <a:cubicBezTo>
                    <a:pt x="124" y="161"/>
                    <a:pt x="132" y="158"/>
                    <a:pt x="137" y="154"/>
                  </a:cubicBezTo>
                  <a:close/>
                  <a:moveTo>
                    <a:pt x="141" y="287"/>
                  </a:moveTo>
                  <a:cubicBezTo>
                    <a:pt x="155" y="287"/>
                    <a:pt x="170" y="286"/>
                    <a:pt x="185" y="285"/>
                  </a:cubicBezTo>
                  <a:cubicBezTo>
                    <a:pt x="188" y="285"/>
                    <a:pt x="191" y="284"/>
                    <a:pt x="194" y="284"/>
                  </a:cubicBezTo>
                  <a:cubicBezTo>
                    <a:pt x="203" y="293"/>
                    <a:pt x="177" y="294"/>
                    <a:pt x="171" y="295"/>
                  </a:cubicBezTo>
                  <a:cubicBezTo>
                    <a:pt x="161" y="295"/>
                    <a:pt x="151" y="295"/>
                    <a:pt x="142" y="295"/>
                  </a:cubicBezTo>
                  <a:cubicBezTo>
                    <a:pt x="133" y="294"/>
                    <a:pt x="123" y="294"/>
                    <a:pt x="115" y="293"/>
                  </a:cubicBezTo>
                  <a:cubicBezTo>
                    <a:pt x="108" y="293"/>
                    <a:pt x="76" y="289"/>
                    <a:pt x="87" y="282"/>
                  </a:cubicBezTo>
                  <a:cubicBezTo>
                    <a:pt x="88" y="283"/>
                    <a:pt x="89" y="283"/>
                    <a:pt x="91" y="283"/>
                  </a:cubicBezTo>
                  <a:cubicBezTo>
                    <a:pt x="107" y="286"/>
                    <a:pt x="125" y="287"/>
                    <a:pt x="141" y="287"/>
                  </a:cubicBezTo>
                  <a:close/>
                  <a:moveTo>
                    <a:pt x="192" y="308"/>
                  </a:moveTo>
                  <a:cubicBezTo>
                    <a:pt x="188" y="308"/>
                    <a:pt x="185" y="309"/>
                    <a:pt x="181" y="309"/>
                  </a:cubicBezTo>
                  <a:cubicBezTo>
                    <a:pt x="177" y="310"/>
                    <a:pt x="172" y="310"/>
                    <a:pt x="168" y="310"/>
                  </a:cubicBezTo>
                  <a:cubicBezTo>
                    <a:pt x="158" y="310"/>
                    <a:pt x="148" y="310"/>
                    <a:pt x="138" y="310"/>
                  </a:cubicBezTo>
                  <a:cubicBezTo>
                    <a:pt x="129" y="310"/>
                    <a:pt x="121" y="310"/>
                    <a:pt x="113" y="309"/>
                  </a:cubicBezTo>
                  <a:cubicBezTo>
                    <a:pt x="111" y="309"/>
                    <a:pt x="80" y="308"/>
                    <a:pt x="84" y="299"/>
                  </a:cubicBezTo>
                  <a:cubicBezTo>
                    <a:pt x="97" y="305"/>
                    <a:pt x="121" y="303"/>
                    <a:pt x="132" y="303"/>
                  </a:cubicBezTo>
                  <a:cubicBezTo>
                    <a:pt x="151" y="304"/>
                    <a:pt x="176" y="308"/>
                    <a:pt x="195" y="301"/>
                  </a:cubicBezTo>
                  <a:cubicBezTo>
                    <a:pt x="194" y="304"/>
                    <a:pt x="193" y="306"/>
                    <a:pt x="192" y="308"/>
                  </a:cubicBezTo>
                  <a:close/>
                  <a:moveTo>
                    <a:pt x="148" y="343"/>
                  </a:moveTo>
                  <a:cubicBezTo>
                    <a:pt x="145" y="344"/>
                    <a:pt x="140" y="344"/>
                    <a:pt x="136" y="344"/>
                  </a:cubicBezTo>
                  <a:cubicBezTo>
                    <a:pt x="135" y="344"/>
                    <a:pt x="133" y="344"/>
                    <a:pt x="131" y="344"/>
                  </a:cubicBezTo>
                  <a:cubicBezTo>
                    <a:pt x="130" y="343"/>
                    <a:pt x="131" y="344"/>
                    <a:pt x="130" y="342"/>
                  </a:cubicBezTo>
                  <a:cubicBezTo>
                    <a:pt x="129" y="341"/>
                    <a:pt x="129" y="339"/>
                    <a:pt x="129" y="336"/>
                  </a:cubicBezTo>
                  <a:cubicBezTo>
                    <a:pt x="139" y="336"/>
                    <a:pt x="148" y="335"/>
                    <a:pt x="152" y="335"/>
                  </a:cubicBezTo>
                  <a:cubicBezTo>
                    <a:pt x="151" y="338"/>
                    <a:pt x="150" y="342"/>
                    <a:pt x="148" y="343"/>
                  </a:cubicBezTo>
                  <a:close/>
                  <a:moveTo>
                    <a:pt x="192" y="317"/>
                  </a:moveTo>
                  <a:cubicBezTo>
                    <a:pt x="189" y="323"/>
                    <a:pt x="184" y="326"/>
                    <a:pt x="178" y="325"/>
                  </a:cubicBezTo>
                  <a:cubicBezTo>
                    <a:pt x="173" y="325"/>
                    <a:pt x="169" y="325"/>
                    <a:pt x="164" y="326"/>
                  </a:cubicBezTo>
                  <a:cubicBezTo>
                    <a:pt x="156" y="326"/>
                    <a:pt x="148" y="326"/>
                    <a:pt x="141" y="327"/>
                  </a:cubicBezTo>
                  <a:cubicBezTo>
                    <a:pt x="134" y="327"/>
                    <a:pt x="80" y="329"/>
                    <a:pt x="89" y="317"/>
                  </a:cubicBezTo>
                  <a:cubicBezTo>
                    <a:pt x="90" y="316"/>
                    <a:pt x="90" y="316"/>
                    <a:pt x="90" y="316"/>
                  </a:cubicBezTo>
                  <a:cubicBezTo>
                    <a:pt x="106" y="320"/>
                    <a:pt x="130" y="319"/>
                    <a:pt x="138" y="319"/>
                  </a:cubicBezTo>
                  <a:cubicBezTo>
                    <a:pt x="145" y="319"/>
                    <a:pt x="173" y="321"/>
                    <a:pt x="192" y="317"/>
                  </a:cubicBezTo>
                  <a:cubicBezTo>
                    <a:pt x="192" y="317"/>
                    <a:pt x="192" y="317"/>
                    <a:pt x="192" y="317"/>
                  </a:cubicBezTo>
                  <a:close/>
                  <a:moveTo>
                    <a:pt x="246" y="158"/>
                  </a:moveTo>
                  <a:cubicBezTo>
                    <a:pt x="243" y="174"/>
                    <a:pt x="240" y="184"/>
                    <a:pt x="229" y="198"/>
                  </a:cubicBezTo>
                  <a:cubicBezTo>
                    <a:pt x="221" y="209"/>
                    <a:pt x="212" y="220"/>
                    <a:pt x="205" y="232"/>
                  </a:cubicBezTo>
                  <a:cubicBezTo>
                    <a:pt x="201" y="237"/>
                    <a:pt x="198" y="243"/>
                    <a:pt x="196" y="250"/>
                  </a:cubicBezTo>
                  <a:cubicBezTo>
                    <a:pt x="194" y="259"/>
                    <a:pt x="197" y="268"/>
                    <a:pt x="185" y="273"/>
                  </a:cubicBezTo>
                  <a:cubicBezTo>
                    <a:pt x="179" y="275"/>
                    <a:pt x="170" y="276"/>
                    <a:pt x="162" y="276"/>
                  </a:cubicBezTo>
                  <a:cubicBezTo>
                    <a:pt x="160" y="241"/>
                    <a:pt x="158" y="201"/>
                    <a:pt x="168" y="167"/>
                  </a:cubicBezTo>
                  <a:cubicBezTo>
                    <a:pt x="185" y="169"/>
                    <a:pt x="210" y="161"/>
                    <a:pt x="206" y="141"/>
                  </a:cubicBezTo>
                  <a:cubicBezTo>
                    <a:pt x="199" y="112"/>
                    <a:pt x="172" y="132"/>
                    <a:pt x="165" y="149"/>
                  </a:cubicBezTo>
                  <a:cubicBezTo>
                    <a:pt x="163" y="151"/>
                    <a:pt x="162" y="154"/>
                    <a:pt x="161" y="156"/>
                  </a:cubicBezTo>
                  <a:cubicBezTo>
                    <a:pt x="158" y="155"/>
                    <a:pt x="154" y="154"/>
                    <a:pt x="152" y="152"/>
                  </a:cubicBezTo>
                  <a:cubicBezTo>
                    <a:pt x="150" y="151"/>
                    <a:pt x="147" y="150"/>
                    <a:pt x="145" y="148"/>
                  </a:cubicBezTo>
                  <a:cubicBezTo>
                    <a:pt x="158" y="136"/>
                    <a:pt x="163" y="121"/>
                    <a:pt x="150" y="106"/>
                  </a:cubicBezTo>
                  <a:cubicBezTo>
                    <a:pt x="139" y="93"/>
                    <a:pt x="123" y="102"/>
                    <a:pt x="120" y="117"/>
                  </a:cubicBezTo>
                  <a:cubicBezTo>
                    <a:pt x="118" y="128"/>
                    <a:pt x="123" y="139"/>
                    <a:pt x="131" y="148"/>
                  </a:cubicBezTo>
                  <a:cubicBezTo>
                    <a:pt x="126" y="151"/>
                    <a:pt x="120" y="154"/>
                    <a:pt x="114" y="155"/>
                  </a:cubicBezTo>
                  <a:cubicBezTo>
                    <a:pt x="107" y="132"/>
                    <a:pt x="96" y="118"/>
                    <a:pt x="77" y="127"/>
                  </a:cubicBezTo>
                  <a:cubicBezTo>
                    <a:pt x="66" y="133"/>
                    <a:pt x="67" y="149"/>
                    <a:pt x="74" y="157"/>
                  </a:cubicBezTo>
                  <a:cubicBezTo>
                    <a:pt x="83" y="166"/>
                    <a:pt x="95" y="168"/>
                    <a:pt x="108" y="166"/>
                  </a:cubicBezTo>
                  <a:cubicBezTo>
                    <a:pt x="111" y="182"/>
                    <a:pt x="111" y="199"/>
                    <a:pt x="112" y="215"/>
                  </a:cubicBezTo>
                  <a:cubicBezTo>
                    <a:pt x="113" y="235"/>
                    <a:pt x="114" y="255"/>
                    <a:pt x="115" y="274"/>
                  </a:cubicBezTo>
                  <a:cubicBezTo>
                    <a:pt x="109" y="274"/>
                    <a:pt x="104" y="273"/>
                    <a:pt x="99" y="272"/>
                  </a:cubicBezTo>
                  <a:cubicBezTo>
                    <a:pt x="90" y="270"/>
                    <a:pt x="88" y="270"/>
                    <a:pt x="85" y="261"/>
                  </a:cubicBezTo>
                  <a:cubicBezTo>
                    <a:pt x="83" y="255"/>
                    <a:pt x="83" y="249"/>
                    <a:pt x="80" y="243"/>
                  </a:cubicBezTo>
                  <a:cubicBezTo>
                    <a:pt x="73" y="229"/>
                    <a:pt x="58" y="219"/>
                    <a:pt x="49" y="205"/>
                  </a:cubicBezTo>
                  <a:cubicBezTo>
                    <a:pt x="39" y="190"/>
                    <a:pt x="30" y="172"/>
                    <a:pt x="26" y="155"/>
                  </a:cubicBezTo>
                  <a:cubicBezTo>
                    <a:pt x="20" y="127"/>
                    <a:pt x="29" y="98"/>
                    <a:pt x="44" y="75"/>
                  </a:cubicBezTo>
                  <a:cubicBezTo>
                    <a:pt x="66" y="42"/>
                    <a:pt x="99" y="26"/>
                    <a:pt x="138" y="23"/>
                  </a:cubicBezTo>
                  <a:cubicBezTo>
                    <a:pt x="174" y="20"/>
                    <a:pt x="210" y="39"/>
                    <a:pt x="230" y="69"/>
                  </a:cubicBezTo>
                  <a:cubicBezTo>
                    <a:pt x="248" y="95"/>
                    <a:pt x="253" y="127"/>
                    <a:pt x="246" y="158"/>
                  </a:cubicBezTo>
                  <a:close/>
                  <a:moveTo>
                    <a:pt x="170" y="158"/>
                  </a:moveTo>
                  <a:cubicBezTo>
                    <a:pt x="171" y="158"/>
                    <a:pt x="171" y="157"/>
                    <a:pt x="171" y="157"/>
                  </a:cubicBezTo>
                  <a:cubicBezTo>
                    <a:pt x="173" y="150"/>
                    <a:pt x="177" y="144"/>
                    <a:pt x="181" y="139"/>
                  </a:cubicBezTo>
                  <a:cubicBezTo>
                    <a:pt x="197" y="134"/>
                    <a:pt x="200" y="139"/>
                    <a:pt x="190" y="154"/>
                  </a:cubicBezTo>
                  <a:cubicBezTo>
                    <a:pt x="186" y="159"/>
                    <a:pt x="178" y="160"/>
                    <a:pt x="170" y="158"/>
                  </a:cubicBezTo>
                  <a:close/>
                  <a:moveTo>
                    <a:pt x="105" y="157"/>
                  </a:moveTo>
                  <a:cubicBezTo>
                    <a:pt x="103" y="157"/>
                    <a:pt x="100" y="157"/>
                    <a:pt x="98" y="157"/>
                  </a:cubicBezTo>
                  <a:cubicBezTo>
                    <a:pt x="92" y="157"/>
                    <a:pt x="71" y="150"/>
                    <a:pt x="78" y="139"/>
                  </a:cubicBezTo>
                  <a:cubicBezTo>
                    <a:pt x="87" y="123"/>
                    <a:pt x="102" y="147"/>
                    <a:pt x="104" y="154"/>
                  </a:cubicBezTo>
                  <a:cubicBezTo>
                    <a:pt x="105" y="155"/>
                    <a:pt x="105" y="156"/>
                    <a:pt x="105" y="157"/>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3" name="Freeform 6"/>
            <p:cNvSpPr>
              <a:spLocks/>
            </p:cNvSpPr>
            <p:nvPr userDrawn="1"/>
          </p:nvSpPr>
          <p:spPr bwMode="auto">
            <a:xfrm>
              <a:off x="11214100" y="2197100"/>
              <a:ext cx="88900" cy="58738"/>
            </a:xfrm>
            <a:custGeom>
              <a:avLst/>
              <a:gdLst>
                <a:gd name="T0" fmla="*/ 44 w 57"/>
                <a:gd name="T1" fmla="*/ 3 h 38"/>
                <a:gd name="T2" fmla="*/ 6 w 57"/>
                <a:gd name="T3" fmla="*/ 23 h 38"/>
                <a:gd name="T4" fmla="*/ 12 w 57"/>
                <a:gd name="T5" fmla="*/ 33 h 38"/>
                <a:gd name="T6" fmla="*/ 50 w 57"/>
                <a:gd name="T7" fmla="*/ 14 h 38"/>
                <a:gd name="T8" fmla="*/ 44 w 57"/>
                <a:gd name="T9" fmla="*/ 3 h 38"/>
              </a:gdLst>
              <a:ahLst/>
              <a:cxnLst>
                <a:cxn ang="0">
                  <a:pos x="T0" y="T1"/>
                </a:cxn>
                <a:cxn ang="0">
                  <a:pos x="T2" y="T3"/>
                </a:cxn>
                <a:cxn ang="0">
                  <a:pos x="T4" y="T5"/>
                </a:cxn>
                <a:cxn ang="0">
                  <a:pos x="T6" y="T7"/>
                </a:cxn>
                <a:cxn ang="0">
                  <a:pos x="T8" y="T9"/>
                </a:cxn>
              </a:cxnLst>
              <a:rect l="0" t="0" r="r" b="b"/>
              <a:pathLst>
                <a:path w="57" h="38">
                  <a:moveTo>
                    <a:pt x="44" y="3"/>
                  </a:moveTo>
                  <a:cubicBezTo>
                    <a:pt x="31" y="9"/>
                    <a:pt x="17" y="15"/>
                    <a:pt x="6" y="23"/>
                  </a:cubicBezTo>
                  <a:cubicBezTo>
                    <a:pt x="0" y="27"/>
                    <a:pt x="6" y="38"/>
                    <a:pt x="12" y="33"/>
                  </a:cubicBezTo>
                  <a:cubicBezTo>
                    <a:pt x="23" y="25"/>
                    <a:pt x="37" y="20"/>
                    <a:pt x="50" y="14"/>
                  </a:cubicBezTo>
                  <a:cubicBezTo>
                    <a:pt x="57" y="10"/>
                    <a:pt x="51" y="0"/>
                    <a:pt x="44"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4" name="Freeform 7"/>
            <p:cNvSpPr>
              <a:spLocks/>
            </p:cNvSpPr>
            <p:nvPr userDrawn="1"/>
          </p:nvSpPr>
          <p:spPr bwMode="auto">
            <a:xfrm>
              <a:off x="11125200" y="2082800"/>
              <a:ext cx="61912" cy="85725"/>
            </a:xfrm>
            <a:custGeom>
              <a:avLst/>
              <a:gdLst>
                <a:gd name="T0" fmla="*/ 14 w 40"/>
                <a:gd name="T1" fmla="*/ 49 h 55"/>
                <a:gd name="T2" fmla="*/ 36 w 40"/>
                <a:gd name="T3" fmla="*/ 13 h 55"/>
                <a:gd name="T4" fmla="*/ 26 w 40"/>
                <a:gd name="T5" fmla="*/ 7 h 55"/>
                <a:gd name="T6" fmla="*/ 5 w 40"/>
                <a:gd name="T7" fmla="*/ 41 h 55"/>
                <a:gd name="T8" fmla="*/ 14 w 40"/>
                <a:gd name="T9" fmla="*/ 49 h 55"/>
              </a:gdLst>
              <a:ahLst/>
              <a:cxnLst>
                <a:cxn ang="0">
                  <a:pos x="T0" y="T1"/>
                </a:cxn>
                <a:cxn ang="0">
                  <a:pos x="T2" y="T3"/>
                </a:cxn>
                <a:cxn ang="0">
                  <a:pos x="T4" y="T5"/>
                </a:cxn>
                <a:cxn ang="0">
                  <a:pos x="T6" y="T7"/>
                </a:cxn>
                <a:cxn ang="0">
                  <a:pos x="T8" y="T9"/>
                </a:cxn>
              </a:cxnLst>
              <a:rect l="0" t="0" r="r" b="b"/>
              <a:pathLst>
                <a:path w="40" h="55">
                  <a:moveTo>
                    <a:pt x="14" y="49"/>
                  </a:moveTo>
                  <a:cubicBezTo>
                    <a:pt x="22" y="38"/>
                    <a:pt x="29" y="25"/>
                    <a:pt x="36" y="13"/>
                  </a:cubicBezTo>
                  <a:cubicBezTo>
                    <a:pt x="40" y="6"/>
                    <a:pt x="30" y="0"/>
                    <a:pt x="26" y="7"/>
                  </a:cubicBezTo>
                  <a:cubicBezTo>
                    <a:pt x="19" y="18"/>
                    <a:pt x="13" y="30"/>
                    <a:pt x="5" y="41"/>
                  </a:cubicBezTo>
                  <a:cubicBezTo>
                    <a:pt x="0" y="47"/>
                    <a:pt x="9" y="55"/>
                    <a:pt x="14" y="49"/>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5" name="Freeform 8"/>
            <p:cNvSpPr>
              <a:spLocks/>
            </p:cNvSpPr>
            <p:nvPr userDrawn="1"/>
          </p:nvSpPr>
          <p:spPr bwMode="auto">
            <a:xfrm>
              <a:off x="11007725" y="2044700"/>
              <a:ext cx="22225" cy="87313"/>
            </a:xfrm>
            <a:custGeom>
              <a:avLst/>
              <a:gdLst>
                <a:gd name="T0" fmla="*/ 13 w 14"/>
                <a:gd name="T1" fmla="*/ 48 h 56"/>
                <a:gd name="T2" fmla="*/ 14 w 14"/>
                <a:gd name="T3" fmla="*/ 8 h 56"/>
                <a:gd name="T4" fmla="*/ 2 w 14"/>
                <a:gd name="T5" fmla="*/ 8 h 56"/>
                <a:gd name="T6" fmla="*/ 1 w 14"/>
                <a:gd name="T7" fmla="*/ 48 h 56"/>
                <a:gd name="T8" fmla="*/ 13 w 14"/>
                <a:gd name="T9" fmla="*/ 48 h 56"/>
              </a:gdLst>
              <a:ahLst/>
              <a:cxnLst>
                <a:cxn ang="0">
                  <a:pos x="T0" y="T1"/>
                </a:cxn>
                <a:cxn ang="0">
                  <a:pos x="T2" y="T3"/>
                </a:cxn>
                <a:cxn ang="0">
                  <a:pos x="T4" y="T5"/>
                </a:cxn>
                <a:cxn ang="0">
                  <a:pos x="T6" y="T7"/>
                </a:cxn>
                <a:cxn ang="0">
                  <a:pos x="T8" y="T9"/>
                </a:cxn>
              </a:cxnLst>
              <a:rect l="0" t="0" r="r" b="b"/>
              <a:pathLst>
                <a:path w="14" h="56">
                  <a:moveTo>
                    <a:pt x="13" y="48"/>
                  </a:moveTo>
                  <a:cubicBezTo>
                    <a:pt x="14" y="35"/>
                    <a:pt x="14" y="21"/>
                    <a:pt x="14" y="8"/>
                  </a:cubicBezTo>
                  <a:cubicBezTo>
                    <a:pt x="14" y="0"/>
                    <a:pt x="2" y="0"/>
                    <a:pt x="2" y="8"/>
                  </a:cubicBezTo>
                  <a:cubicBezTo>
                    <a:pt x="2" y="21"/>
                    <a:pt x="2" y="35"/>
                    <a:pt x="1" y="48"/>
                  </a:cubicBezTo>
                  <a:cubicBezTo>
                    <a:pt x="0" y="56"/>
                    <a:pt x="12" y="56"/>
                    <a:pt x="13"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6" name="Freeform 9"/>
            <p:cNvSpPr>
              <a:spLocks/>
            </p:cNvSpPr>
            <p:nvPr userDrawn="1"/>
          </p:nvSpPr>
          <p:spPr bwMode="auto">
            <a:xfrm>
              <a:off x="10855325" y="2079625"/>
              <a:ext cx="63500" cy="88900"/>
            </a:xfrm>
            <a:custGeom>
              <a:avLst/>
              <a:gdLst>
                <a:gd name="T0" fmla="*/ 26 w 41"/>
                <a:gd name="T1" fmla="*/ 51 h 57"/>
                <a:gd name="T2" fmla="*/ 36 w 41"/>
                <a:gd name="T3" fmla="*/ 45 h 57"/>
                <a:gd name="T4" fmla="*/ 14 w 41"/>
                <a:gd name="T5" fmla="*/ 7 h 57"/>
                <a:gd name="T6" fmla="*/ 2 w 41"/>
                <a:gd name="T7" fmla="*/ 10 h 57"/>
                <a:gd name="T8" fmla="*/ 26 w 41"/>
                <a:gd name="T9" fmla="*/ 51 h 57"/>
              </a:gdLst>
              <a:ahLst/>
              <a:cxnLst>
                <a:cxn ang="0">
                  <a:pos x="T0" y="T1"/>
                </a:cxn>
                <a:cxn ang="0">
                  <a:pos x="T2" y="T3"/>
                </a:cxn>
                <a:cxn ang="0">
                  <a:pos x="T4" y="T5"/>
                </a:cxn>
                <a:cxn ang="0">
                  <a:pos x="T6" y="T7"/>
                </a:cxn>
                <a:cxn ang="0">
                  <a:pos x="T8" y="T9"/>
                </a:cxn>
              </a:cxnLst>
              <a:rect l="0" t="0" r="r" b="b"/>
              <a:pathLst>
                <a:path w="41" h="57">
                  <a:moveTo>
                    <a:pt x="26" y="51"/>
                  </a:moveTo>
                  <a:cubicBezTo>
                    <a:pt x="30" y="57"/>
                    <a:pt x="41" y="51"/>
                    <a:pt x="36" y="45"/>
                  </a:cubicBezTo>
                  <a:cubicBezTo>
                    <a:pt x="28" y="33"/>
                    <a:pt x="19" y="21"/>
                    <a:pt x="14" y="7"/>
                  </a:cubicBezTo>
                  <a:cubicBezTo>
                    <a:pt x="11" y="0"/>
                    <a:pt x="0" y="3"/>
                    <a:pt x="2" y="10"/>
                  </a:cubicBezTo>
                  <a:cubicBezTo>
                    <a:pt x="8" y="25"/>
                    <a:pt x="17" y="38"/>
                    <a:pt x="26"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7" name="Freeform 10"/>
            <p:cNvSpPr>
              <a:spLocks/>
            </p:cNvSpPr>
            <p:nvPr userDrawn="1"/>
          </p:nvSpPr>
          <p:spPr bwMode="auto">
            <a:xfrm>
              <a:off x="10742613" y="2193925"/>
              <a:ext cx="85725" cy="60325"/>
            </a:xfrm>
            <a:custGeom>
              <a:avLst/>
              <a:gdLst>
                <a:gd name="T0" fmla="*/ 48 w 55"/>
                <a:gd name="T1" fmla="*/ 24 h 39"/>
                <a:gd name="T2" fmla="*/ 10 w 55"/>
                <a:gd name="T3" fmla="*/ 3 h 39"/>
                <a:gd name="T4" fmla="*/ 7 w 55"/>
                <a:gd name="T5" fmla="*/ 14 h 39"/>
                <a:gd name="T6" fmla="*/ 42 w 55"/>
                <a:gd name="T7" fmla="*/ 34 h 39"/>
                <a:gd name="T8" fmla="*/ 48 w 55"/>
                <a:gd name="T9" fmla="*/ 24 h 39"/>
              </a:gdLst>
              <a:ahLst/>
              <a:cxnLst>
                <a:cxn ang="0">
                  <a:pos x="T0" y="T1"/>
                </a:cxn>
                <a:cxn ang="0">
                  <a:pos x="T2" y="T3"/>
                </a:cxn>
                <a:cxn ang="0">
                  <a:pos x="T4" y="T5"/>
                </a:cxn>
                <a:cxn ang="0">
                  <a:pos x="T6" y="T7"/>
                </a:cxn>
                <a:cxn ang="0">
                  <a:pos x="T8" y="T9"/>
                </a:cxn>
              </a:cxnLst>
              <a:rect l="0" t="0" r="r" b="b"/>
              <a:pathLst>
                <a:path w="55" h="39">
                  <a:moveTo>
                    <a:pt x="48" y="24"/>
                  </a:moveTo>
                  <a:cubicBezTo>
                    <a:pt x="37" y="15"/>
                    <a:pt x="24" y="8"/>
                    <a:pt x="10" y="3"/>
                  </a:cubicBezTo>
                  <a:cubicBezTo>
                    <a:pt x="3" y="0"/>
                    <a:pt x="0" y="11"/>
                    <a:pt x="7" y="14"/>
                  </a:cubicBezTo>
                  <a:cubicBezTo>
                    <a:pt x="20" y="19"/>
                    <a:pt x="31" y="26"/>
                    <a:pt x="42" y="34"/>
                  </a:cubicBezTo>
                  <a:cubicBezTo>
                    <a:pt x="49" y="39"/>
                    <a:pt x="55" y="28"/>
                    <a:pt x="48"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8" name="Freeform 11"/>
            <p:cNvSpPr>
              <a:spLocks/>
            </p:cNvSpPr>
            <p:nvPr userDrawn="1"/>
          </p:nvSpPr>
          <p:spPr bwMode="auto">
            <a:xfrm>
              <a:off x="10869613" y="2214563"/>
              <a:ext cx="103187" cy="119063"/>
            </a:xfrm>
            <a:custGeom>
              <a:avLst/>
              <a:gdLst>
                <a:gd name="T0" fmla="*/ 58 w 66"/>
                <a:gd name="T1" fmla="*/ 2 h 77"/>
                <a:gd name="T2" fmla="*/ 1 w 66"/>
                <a:gd name="T3" fmla="*/ 69 h 77"/>
                <a:gd name="T4" fmla="*/ 10 w 66"/>
                <a:gd name="T5" fmla="*/ 71 h 77"/>
                <a:gd name="T6" fmla="*/ 61 w 66"/>
                <a:gd name="T7" fmla="*/ 10 h 77"/>
                <a:gd name="T8" fmla="*/ 58 w 66"/>
                <a:gd name="T9" fmla="*/ 2 h 77"/>
              </a:gdLst>
              <a:ahLst/>
              <a:cxnLst>
                <a:cxn ang="0">
                  <a:pos x="T0" y="T1"/>
                </a:cxn>
                <a:cxn ang="0">
                  <a:pos x="T2" y="T3"/>
                </a:cxn>
                <a:cxn ang="0">
                  <a:pos x="T4" y="T5"/>
                </a:cxn>
                <a:cxn ang="0">
                  <a:pos x="T6" y="T7"/>
                </a:cxn>
                <a:cxn ang="0">
                  <a:pos x="T8" y="T9"/>
                </a:cxn>
              </a:cxnLst>
              <a:rect l="0" t="0" r="r" b="b"/>
              <a:pathLst>
                <a:path w="66" h="77">
                  <a:moveTo>
                    <a:pt x="58" y="2"/>
                  </a:moveTo>
                  <a:cubicBezTo>
                    <a:pt x="30" y="10"/>
                    <a:pt x="5" y="40"/>
                    <a:pt x="1" y="69"/>
                  </a:cubicBezTo>
                  <a:cubicBezTo>
                    <a:pt x="0" y="74"/>
                    <a:pt x="9" y="77"/>
                    <a:pt x="10" y="71"/>
                  </a:cubicBezTo>
                  <a:cubicBezTo>
                    <a:pt x="13" y="45"/>
                    <a:pt x="36" y="18"/>
                    <a:pt x="61" y="10"/>
                  </a:cubicBezTo>
                  <a:cubicBezTo>
                    <a:pt x="66" y="9"/>
                    <a:pt x="64" y="0"/>
                    <a:pt x="5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9" name="Freeform 12"/>
            <p:cNvSpPr>
              <a:spLocks/>
            </p:cNvSpPr>
            <p:nvPr userDrawn="1"/>
          </p:nvSpPr>
          <p:spPr bwMode="auto">
            <a:xfrm>
              <a:off x="10929938" y="2239963"/>
              <a:ext cx="50800" cy="39688"/>
            </a:xfrm>
            <a:custGeom>
              <a:avLst/>
              <a:gdLst>
                <a:gd name="T0" fmla="*/ 25 w 33"/>
                <a:gd name="T1" fmla="*/ 1 h 26"/>
                <a:gd name="T2" fmla="*/ 3 w 33"/>
                <a:gd name="T3" fmla="*/ 15 h 26"/>
                <a:gd name="T4" fmla="*/ 9 w 33"/>
                <a:gd name="T5" fmla="*/ 21 h 26"/>
                <a:gd name="T6" fmla="*/ 27 w 33"/>
                <a:gd name="T7" fmla="*/ 10 h 26"/>
                <a:gd name="T8" fmla="*/ 25 w 33"/>
                <a:gd name="T9" fmla="*/ 1 h 26"/>
              </a:gdLst>
              <a:ahLst/>
              <a:cxnLst>
                <a:cxn ang="0">
                  <a:pos x="T0" y="T1"/>
                </a:cxn>
                <a:cxn ang="0">
                  <a:pos x="T2" y="T3"/>
                </a:cxn>
                <a:cxn ang="0">
                  <a:pos x="T4" y="T5"/>
                </a:cxn>
                <a:cxn ang="0">
                  <a:pos x="T6" y="T7"/>
                </a:cxn>
                <a:cxn ang="0">
                  <a:pos x="T8" y="T9"/>
                </a:cxn>
              </a:cxnLst>
              <a:rect l="0" t="0" r="r" b="b"/>
              <a:pathLst>
                <a:path w="33" h="26">
                  <a:moveTo>
                    <a:pt x="25" y="1"/>
                  </a:moveTo>
                  <a:cubicBezTo>
                    <a:pt x="16" y="2"/>
                    <a:pt x="8" y="8"/>
                    <a:pt x="3" y="15"/>
                  </a:cubicBezTo>
                  <a:cubicBezTo>
                    <a:pt x="0" y="20"/>
                    <a:pt x="6" y="26"/>
                    <a:pt x="9" y="21"/>
                  </a:cubicBezTo>
                  <a:cubicBezTo>
                    <a:pt x="14" y="16"/>
                    <a:pt x="20" y="11"/>
                    <a:pt x="27" y="10"/>
                  </a:cubicBezTo>
                  <a:cubicBezTo>
                    <a:pt x="33" y="9"/>
                    <a:pt x="31"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grpSp>
      <p:sp>
        <p:nvSpPr>
          <p:cNvPr id="21" name="Rectángulo 20"/>
          <p:cNvSpPr/>
          <p:nvPr userDrawn="1"/>
        </p:nvSpPr>
        <p:spPr>
          <a:xfrm flipH="1" flipV="1">
            <a:off x="0" y="938602"/>
            <a:ext cx="12193200" cy="46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51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0" name="Group 43"/>
          <p:cNvGrpSpPr/>
          <p:nvPr userDrawn="1"/>
        </p:nvGrpSpPr>
        <p:grpSpPr>
          <a:xfrm>
            <a:off x="123000" y="194437"/>
            <a:ext cx="737444" cy="655864"/>
            <a:chOff x="3592513" y="1063626"/>
            <a:chExt cx="4995863" cy="4719638"/>
          </a:xfrm>
          <a:solidFill>
            <a:schemeClr val="bg1"/>
          </a:solidFill>
        </p:grpSpPr>
        <p:sp>
          <p:nvSpPr>
            <p:cNvPr id="23" name="Freeform 45"/>
            <p:cNvSpPr>
              <a:spLocks/>
            </p:cNvSpPr>
            <p:nvPr/>
          </p:nvSpPr>
          <p:spPr bwMode="auto">
            <a:xfrm>
              <a:off x="3592513" y="3014663"/>
              <a:ext cx="2541588" cy="2744788"/>
            </a:xfrm>
            <a:custGeom>
              <a:avLst/>
              <a:gdLst>
                <a:gd name="T0" fmla="*/ 0 w 3203"/>
                <a:gd name="T1" fmla="*/ 0 h 3457"/>
                <a:gd name="T2" fmla="*/ 3203 w 3203"/>
                <a:gd name="T3" fmla="*/ 0 h 3457"/>
                <a:gd name="T4" fmla="*/ 3203 w 3203"/>
                <a:gd name="T5" fmla="*/ 342 h 3457"/>
                <a:gd name="T6" fmla="*/ 2538 w 3203"/>
                <a:gd name="T7" fmla="*/ 342 h 3457"/>
                <a:gd name="T8" fmla="*/ 2538 w 3203"/>
                <a:gd name="T9" fmla="*/ 3457 h 3457"/>
                <a:gd name="T10" fmla="*/ 273 w 3203"/>
                <a:gd name="T11" fmla="*/ 3457 h 3457"/>
                <a:gd name="T12" fmla="*/ 273 w 3203"/>
                <a:gd name="T13" fmla="*/ 342 h 3457"/>
                <a:gd name="T14" fmla="*/ 0 w 3203"/>
                <a:gd name="T15" fmla="*/ 342 h 3457"/>
                <a:gd name="T16" fmla="*/ 0 w 3203"/>
                <a:gd name="T17" fmla="*/ 0 h 3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3" h="3457">
                  <a:moveTo>
                    <a:pt x="0" y="0"/>
                  </a:moveTo>
                  <a:lnTo>
                    <a:pt x="3203" y="0"/>
                  </a:lnTo>
                  <a:lnTo>
                    <a:pt x="3203" y="342"/>
                  </a:lnTo>
                  <a:lnTo>
                    <a:pt x="2538" y="342"/>
                  </a:lnTo>
                  <a:lnTo>
                    <a:pt x="2538" y="3457"/>
                  </a:lnTo>
                  <a:lnTo>
                    <a:pt x="273" y="3457"/>
                  </a:lnTo>
                  <a:lnTo>
                    <a:pt x="273" y="342"/>
                  </a:lnTo>
                  <a:lnTo>
                    <a:pt x="0" y="3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 name="Freeform 46"/>
            <p:cNvSpPr>
              <a:spLocks/>
            </p:cNvSpPr>
            <p:nvPr/>
          </p:nvSpPr>
          <p:spPr bwMode="auto">
            <a:xfrm>
              <a:off x="5689600" y="2193926"/>
              <a:ext cx="2449513" cy="3568700"/>
            </a:xfrm>
            <a:custGeom>
              <a:avLst/>
              <a:gdLst>
                <a:gd name="T0" fmla="*/ 2508 w 3086"/>
                <a:gd name="T1" fmla="*/ 4 h 4496"/>
                <a:gd name="T2" fmla="*/ 2599 w 3086"/>
                <a:gd name="T3" fmla="*/ 23 h 4496"/>
                <a:gd name="T4" fmla="*/ 2657 w 3086"/>
                <a:gd name="T5" fmla="*/ 38 h 4496"/>
                <a:gd name="T6" fmla="*/ 2720 w 3086"/>
                <a:gd name="T7" fmla="*/ 63 h 4496"/>
                <a:gd name="T8" fmla="*/ 2880 w 3086"/>
                <a:gd name="T9" fmla="*/ 166 h 4496"/>
                <a:gd name="T10" fmla="*/ 3008 w 3086"/>
                <a:gd name="T11" fmla="*/ 309 h 4496"/>
                <a:gd name="T12" fmla="*/ 3080 w 3086"/>
                <a:gd name="T13" fmla="*/ 487 h 4496"/>
                <a:gd name="T14" fmla="*/ 2914 w 3086"/>
                <a:gd name="T15" fmla="*/ 2148 h 4496"/>
                <a:gd name="T16" fmla="*/ 2857 w 3086"/>
                <a:gd name="T17" fmla="*/ 2344 h 4496"/>
                <a:gd name="T18" fmla="*/ 2737 w 3086"/>
                <a:gd name="T19" fmla="*/ 2480 h 4496"/>
                <a:gd name="T20" fmla="*/ 2555 w 3086"/>
                <a:gd name="T21" fmla="*/ 2560 h 4496"/>
                <a:gd name="T22" fmla="*/ 2315 w 3086"/>
                <a:gd name="T23" fmla="*/ 2591 h 4496"/>
                <a:gd name="T24" fmla="*/ 2219 w 3086"/>
                <a:gd name="T25" fmla="*/ 2591 h 4496"/>
                <a:gd name="T26" fmla="*/ 1965 w 3086"/>
                <a:gd name="T27" fmla="*/ 2581 h 4496"/>
                <a:gd name="T28" fmla="*/ 1709 w 3086"/>
                <a:gd name="T29" fmla="*/ 2585 h 4496"/>
                <a:gd name="T30" fmla="*/ 1478 w 3086"/>
                <a:gd name="T31" fmla="*/ 2606 h 4496"/>
                <a:gd name="T32" fmla="*/ 1291 w 3086"/>
                <a:gd name="T33" fmla="*/ 2650 h 4496"/>
                <a:gd name="T34" fmla="*/ 1173 w 3086"/>
                <a:gd name="T35" fmla="*/ 2722 h 4496"/>
                <a:gd name="T36" fmla="*/ 1106 w 3086"/>
                <a:gd name="T37" fmla="*/ 2860 h 4496"/>
                <a:gd name="T38" fmla="*/ 1018 w 3086"/>
                <a:gd name="T39" fmla="*/ 3091 h 4496"/>
                <a:gd name="T40" fmla="*/ 919 w 3086"/>
                <a:gd name="T41" fmla="*/ 3391 h 4496"/>
                <a:gd name="T42" fmla="*/ 812 w 3086"/>
                <a:gd name="T43" fmla="*/ 3738 h 4496"/>
                <a:gd name="T44" fmla="*/ 709 w 3086"/>
                <a:gd name="T45" fmla="*/ 4110 h 4496"/>
                <a:gd name="T46" fmla="*/ 628 w 3086"/>
                <a:gd name="T47" fmla="*/ 4341 h 4496"/>
                <a:gd name="T48" fmla="*/ 506 w 3086"/>
                <a:gd name="T49" fmla="*/ 4454 h 4496"/>
                <a:gd name="T50" fmla="*/ 344 w 3086"/>
                <a:gd name="T51" fmla="*/ 4496 h 4496"/>
                <a:gd name="T52" fmla="*/ 206 w 3086"/>
                <a:gd name="T53" fmla="*/ 4467 h 4496"/>
                <a:gd name="T54" fmla="*/ 78 w 3086"/>
                <a:gd name="T55" fmla="*/ 4372 h 4496"/>
                <a:gd name="T56" fmla="*/ 8 w 3086"/>
                <a:gd name="T57" fmla="*/ 4231 h 4496"/>
                <a:gd name="T58" fmla="*/ 10 w 3086"/>
                <a:gd name="T59" fmla="*/ 4068 h 4496"/>
                <a:gd name="T60" fmla="*/ 61 w 3086"/>
                <a:gd name="T61" fmla="*/ 3872 h 4496"/>
                <a:gd name="T62" fmla="*/ 132 w 3086"/>
                <a:gd name="T63" fmla="*/ 3606 h 4496"/>
                <a:gd name="T64" fmla="*/ 218 w 3086"/>
                <a:gd name="T65" fmla="*/ 3299 h 4496"/>
                <a:gd name="T66" fmla="*/ 313 w 3086"/>
                <a:gd name="T67" fmla="*/ 2984 h 4496"/>
                <a:gd name="T68" fmla="*/ 413 w 3086"/>
                <a:gd name="T69" fmla="*/ 2686 h 4496"/>
                <a:gd name="T70" fmla="*/ 508 w 3086"/>
                <a:gd name="T71" fmla="*/ 2438 h 4496"/>
                <a:gd name="T72" fmla="*/ 596 w 3086"/>
                <a:gd name="T73" fmla="*/ 2266 h 4496"/>
                <a:gd name="T74" fmla="*/ 741 w 3086"/>
                <a:gd name="T75" fmla="*/ 2125 h 4496"/>
                <a:gd name="T76" fmla="*/ 966 w 3086"/>
                <a:gd name="T77" fmla="*/ 2020 h 4496"/>
                <a:gd name="T78" fmla="*/ 1272 w 3086"/>
                <a:gd name="T79" fmla="*/ 1951 h 4496"/>
                <a:gd name="T80" fmla="*/ 1658 w 3086"/>
                <a:gd name="T81" fmla="*/ 1917 h 4496"/>
                <a:gd name="T82" fmla="*/ 1654 w 3086"/>
                <a:gd name="T83" fmla="*/ 949 h 4496"/>
                <a:gd name="T84" fmla="*/ 1295 w 3086"/>
                <a:gd name="T85" fmla="*/ 991 h 4496"/>
                <a:gd name="T86" fmla="*/ 867 w 3086"/>
                <a:gd name="T87" fmla="*/ 981 h 4496"/>
                <a:gd name="T88" fmla="*/ 384 w 3086"/>
                <a:gd name="T89" fmla="*/ 911 h 4496"/>
                <a:gd name="T90" fmla="*/ 237 w 3086"/>
                <a:gd name="T91" fmla="*/ 838 h 4496"/>
                <a:gd name="T92" fmla="*/ 151 w 3086"/>
                <a:gd name="T93" fmla="*/ 708 h 4496"/>
                <a:gd name="T94" fmla="*/ 140 w 3086"/>
                <a:gd name="T95" fmla="*/ 546 h 4496"/>
                <a:gd name="T96" fmla="*/ 212 w 3086"/>
                <a:gd name="T97" fmla="*/ 399 h 4496"/>
                <a:gd name="T98" fmla="*/ 342 w 3086"/>
                <a:gd name="T99" fmla="*/ 311 h 4496"/>
                <a:gd name="T100" fmla="*/ 504 w 3086"/>
                <a:gd name="T101" fmla="*/ 302 h 4496"/>
                <a:gd name="T102" fmla="*/ 976 w 3086"/>
                <a:gd name="T103" fmla="*/ 367 h 4496"/>
                <a:gd name="T104" fmla="*/ 1383 w 3086"/>
                <a:gd name="T105" fmla="*/ 363 h 4496"/>
                <a:gd name="T106" fmla="*/ 1727 w 3086"/>
                <a:gd name="T107" fmla="*/ 292 h 4496"/>
                <a:gd name="T108" fmla="*/ 2003 w 3086"/>
                <a:gd name="T109" fmla="*/ 153 h 4496"/>
                <a:gd name="T110" fmla="*/ 2038 w 3086"/>
                <a:gd name="T111" fmla="*/ 130 h 4496"/>
                <a:gd name="T112" fmla="*/ 2131 w 3086"/>
                <a:gd name="T113" fmla="*/ 78 h 4496"/>
                <a:gd name="T114" fmla="*/ 2259 w 3086"/>
                <a:gd name="T115" fmla="*/ 27 h 4496"/>
                <a:gd name="T116" fmla="*/ 2361 w 3086"/>
                <a:gd name="T117" fmla="*/ 6 h 4496"/>
                <a:gd name="T118" fmla="*/ 2433 w 3086"/>
                <a:gd name="T119" fmla="*/ 0 h 4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86" h="4496">
                  <a:moveTo>
                    <a:pt x="2433" y="0"/>
                  </a:moveTo>
                  <a:lnTo>
                    <a:pt x="2469" y="0"/>
                  </a:lnTo>
                  <a:lnTo>
                    <a:pt x="2508" y="4"/>
                  </a:lnTo>
                  <a:lnTo>
                    <a:pt x="2538" y="10"/>
                  </a:lnTo>
                  <a:lnTo>
                    <a:pt x="2571" y="15"/>
                  </a:lnTo>
                  <a:lnTo>
                    <a:pt x="2599" y="23"/>
                  </a:lnTo>
                  <a:lnTo>
                    <a:pt x="2624" y="29"/>
                  </a:lnTo>
                  <a:lnTo>
                    <a:pt x="2643" y="34"/>
                  </a:lnTo>
                  <a:lnTo>
                    <a:pt x="2657" y="38"/>
                  </a:lnTo>
                  <a:lnTo>
                    <a:pt x="2662" y="40"/>
                  </a:lnTo>
                  <a:lnTo>
                    <a:pt x="2662" y="40"/>
                  </a:lnTo>
                  <a:lnTo>
                    <a:pt x="2720" y="63"/>
                  </a:lnTo>
                  <a:lnTo>
                    <a:pt x="2775" y="94"/>
                  </a:lnTo>
                  <a:lnTo>
                    <a:pt x="2828" y="126"/>
                  </a:lnTo>
                  <a:lnTo>
                    <a:pt x="2880" y="166"/>
                  </a:lnTo>
                  <a:lnTo>
                    <a:pt x="2928" y="208"/>
                  </a:lnTo>
                  <a:lnTo>
                    <a:pt x="2970" y="256"/>
                  </a:lnTo>
                  <a:lnTo>
                    <a:pt x="3008" y="309"/>
                  </a:lnTo>
                  <a:lnTo>
                    <a:pt x="3038" y="365"/>
                  </a:lnTo>
                  <a:lnTo>
                    <a:pt x="3063" y="424"/>
                  </a:lnTo>
                  <a:lnTo>
                    <a:pt x="3080" y="487"/>
                  </a:lnTo>
                  <a:lnTo>
                    <a:pt x="3086" y="554"/>
                  </a:lnTo>
                  <a:lnTo>
                    <a:pt x="3084" y="624"/>
                  </a:lnTo>
                  <a:lnTo>
                    <a:pt x="2914" y="2148"/>
                  </a:lnTo>
                  <a:lnTo>
                    <a:pt x="2903" y="2220"/>
                  </a:lnTo>
                  <a:lnTo>
                    <a:pt x="2884" y="2285"/>
                  </a:lnTo>
                  <a:lnTo>
                    <a:pt x="2857" y="2344"/>
                  </a:lnTo>
                  <a:lnTo>
                    <a:pt x="2825" y="2396"/>
                  </a:lnTo>
                  <a:lnTo>
                    <a:pt x="2784" y="2442"/>
                  </a:lnTo>
                  <a:lnTo>
                    <a:pt x="2737" y="2480"/>
                  </a:lnTo>
                  <a:lnTo>
                    <a:pt x="2683" y="2512"/>
                  </a:lnTo>
                  <a:lnTo>
                    <a:pt x="2622" y="2539"/>
                  </a:lnTo>
                  <a:lnTo>
                    <a:pt x="2555" y="2560"/>
                  </a:lnTo>
                  <a:lnTo>
                    <a:pt x="2483" y="2575"/>
                  </a:lnTo>
                  <a:lnTo>
                    <a:pt x="2401" y="2587"/>
                  </a:lnTo>
                  <a:lnTo>
                    <a:pt x="2315" y="2591"/>
                  </a:lnTo>
                  <a:lnTo>
                    <a:pt x="2221" y="2591"/>
                  </a:lnTo>
                  <a:lnTo>
                    <a:pt x="2221" y="2591"/>
                  </a:lnTo>
                  <a:lnTo>
                    <a:pt x="2219" y="2591"/>
                  </a:lnTo>
                  <a:lnTo>
                    <a:pt x="2135" y="2587"/>
                  </a:lnTo>
                  <a:lnTo>
                    <a:pt x="2051" y="2583"/>
                  </a:lnTo>
                  <a:lnTo>
                    <a:pt x="1965" y="2581"/>
                  </a:lnTo>
                  <a:lnTo>
                    <a:pt x="1877" y="2581"/>
                  </a:lnTo>
                  <a:lnTo>
                    <a:pt x="1793" y="2581"/>
                  </a:lnTo>
                  <a:lnTo>
                    <a:pt x="1709" y="2585"/>
                  </a:lnTo>
                  <a:lnTo>
                    <a:pt x="1629" y="2589"/>
                  </a:lnTo>
                  <a:lnTo>
                    <a:pt x="1551" y="2596"/>
                  </a:lnTo>
                  <a:lnTo>
                    <a:pt x="1478" y="2606"/>
                  </a:lnTo>
                  <a:lnTo>
                    <a:pt x="1409" y="2617"/>
                  </a:lnTo>
                  <a:lnTo>
                    <a:pt x="1346" y="2633"/>
                  </a:lnTo>
                  <a:lnTo>
                    <a:pt x="1291" y="2650"/>
                  </a:lnTo>
                  <a:lnTo>
                    <a:pt x="1243" y="2671"/>
                  </a:lnTo>
                  <a:lnTo>
                    <a:pt x="1203" y="2696"/>
                  </a:lnTo>
                  <a:lnTo>
                    <a:pt x="1173" y="2722"/>
                  </a:lnTo>
                  <a:lnTo>
                    <a:pt x="1152" y="2755"/>
                  </a:lnTo>
                  <a:lnTo>
                    <a:pt x="1131" y="2801"/>
                  </a:lnTo>
                  <a:lnTo>
                    <a:pt x="1106" y="2860"/>
                  </a:lnTo>
                  <a:lnTo>
                    <a:pt x="1079" y="2927"/>
                  </a:lnTo>
                  <a:lnTo>
                    <a:pt x="1050" y="3005"/>
                  </a:lnTo>
                  <a:lnTo>
                    <a:pt x="1018" y="3091"/>
                  </a:lnTo>
                  <a:lnTo>
                    <a:pt x="986" y="3184"/>
                  </a:lnTo>
                  <a:lnTo>
                    <a:pt x="953" y="3284"/>
                  </a:lnTo>
                  <a:lnTo>
                    <a:pt x="919" y="3391"/>
                  </a:lnTo>
                  <a:lnTo>
                    <a:pt x="882" y="3503"/>
                  </a:lnTo>
                  <a:lnTo>
                    <a:pt x="848" y="3620"/>
                  </a:lnTo>
                  <a:lnTo>
                    <a:pt x="812" y="3738"/>
                  </a:lnTo>
                  <a:lnTo>
                    <a:pt x="775" y="3860"/>
                  </a:lnTo>
                  <a:lnTo>
                    <a:pt x="741" y="3984"/>
                  </a:lnTo>
                  <a:lnTo>
                    <a:pt x="709" y="4110"/>
                  </a:lnTo>
                  <a:lnTo>
                    <a:pt x="676" y="4236"/>
                  </a:lnTo>
                  <a:lnTo>
                    <a:pt x="657" y="4292"/>
                  </a:lnTo>
                  <a:lnTo>
                    <a:pt x="628" y="4341"/>
                  </a:lnTo>
                  <a:lnTo>
                    <a:pt x="594" y="4387"/>
                  </a:lnTo>
                  <a:lnTo>
                    <a:pt x="552" y="4423"/>
                  </a:lnTo>
                  <a:lnTo>
                    <a:pt x="506" y="4454"/>
                  </a:lnTo>
                  <a:lnTo>
                    <a:pt x="455" y="4477"/>
                  </a:lnTo>
                  <a:lnTo>
                    <a:pt x="399" y="4490"/>
                  </a:lnTo>
                  <a:lnTo>
                    <a:pt x="344" y="4496"/>
                  </a:lnTo>
                  <a:lnTo>
                    <a:pt x="302" y="4492"/>
                  </a:lnTo>
                  <a:lnTo>
                    <a:pt x="260" y="4485"/>
                  </a:lnTo>
                  <a:lnTo>
                    <a:pt x="206" y="4467"/>
                  </a:lnTo>
                  <a:lnTo>
                    <a:pt x="159" y="4441"/>
                  </a:lnTo>
                  <a:lnTo>
                    <a:pt x="115" y="4408"/>
                  </a:lnTo>
                  <a:lnTo>
                    <a:pt x="78" y="4372"/>
                  </a:lnTo>
                  <a:lnTo>
                    <a:pt x="48" y="4328"/>
                  </a:lnTo>
                  <a:lnTo>
                    <a:pt x="25" y="4280"/>
                  </a:lnTo>
                  <a:lnTo>
                    <a:pt x="8" y="4231"/>
                  </a:lnTo>
                  <a:lnTo>
                    <a:pt x="0" y="4177"/>
                  </a:lnTo>
                  <a:lnTo>
                    <a:pt x="0" y="4124"/>
                  </a:lnTo>
                  <a:lnTo>
                    <a:pt x="10" y="4068"/>
                  </a:lnTo>
                  <a:lnTo>
                    <a:pt x="25" y="4013"/>
                  </a:lnTo>
                  <a:lnTo>
                    <a:pt x="42" y="3946"/>
                  </a:lnTo>
                  <a:lnTo>
                    <a:pt x="61" y="3872"/>
                  </a:lnTo>
                  <a:lnTo>
                    <a:pt x="82" y="3790"/>
                  </a:lnTo>
                  <a:lnTo>
                    <a:pt x="107" y="3700"/>
                  </a:lnTo>
                  <a:lnTo>
                    <a:pt x="132" y="3606"/>
                  </a:lnTo>
                  <a:lnTo>
                    <a:pt x="159" y="3507"/>
                  </a:lnTo>
                  <a:lnTo>
                    <a:pt x="189" y="3404"/>
                  </a:lnTo>
                  <a:lnTo>
                    <a:pt x="218" y="3299"/>
                  </a:lnTo>
                  <a:lnTo>
                    <a:pt x="250" y="3194"/>
                  </a:lnTo>
                  <a:lnTo>
                    <a:pt x="281" y="3089"/>
                  </a:lnTo>
                  <a:lnTo>
                    <a:pt x="313" y="2984"/>
                  </a:lnTo>
                  <a:lnTo>
                    <a:pt x="346" y="2881"/>
                  </a:lnTo>
                  <a:lnTo>
                    <a:pt x="380" y="2782"/>
                  </a:lnTo>
                  <a:lnTo>
                    <a:pt x="413" y="2686"/>
                  </a:lnTo>
                  <a:lnTo>
                    <a:pt x="445" y="2596"/>
                  </a:lnTo>
                  <a:lnTo>
                    <a:pt x="478" y="2512"/>
                  </a:lnTo>
                  <a:lnTo>
                    <a:pt x="508" y="2438"/>
                  </a:lnTo>
                  <a:lnTo>
                    <a:pt x="539" y="2369"/>
                  </a:lnTo>
                  <a:lnTo>
                    <a:pt x="567" y="2312"/>
                  </a:lnTo>
                  <a:lnTo>
                    <a:pt x="596" y="2266"/>
                  </a:lnTo>
                  <a:lnTo>
                    <a:pt x="634" y="2215"/>
                  </a:lnTo>
                  <a:lnTo>
                    <a:pt x="684" y="2167"/>
                  </a:lnTo>
                  <a:lnTo>
                    <a:pt x="741" y="2125"/>
                  </a:lnTo>
                  <a:lnTo>
                    <a:pt x="808" y="2085"/>
                  </a:lnTo>
                  <a:lnTo>
                    <a:pt x="882" y="2050"/>
                  </a:lnTo>
                  <a:lnTo>
                    <a:pt x="966" y="2020"/>
                  </a:lnTo>
                  <a:lnTo>
                    <a:pt x="1060" y="1993"/>
                  </a:lnTo>
                  <a:lnTo>
                    <a:pt x="1161" y="1970"/>
                  </a:lnTo>
                  <a:lnTo>
                    <a:pt x="1272" y="1951"/>
                  </a:lnTo>
                  <a:lnTo>
                    <a:pt x="1392" y="1936"/>
                  </a:lnTo>
                  <a:lnTo>
                    <a:pt x="1520" y="1924"/>
                  </a:lnTo>
                  <a:lnTo>
                    <a:pt x="1658" y="1917"/>
                  </a:lnTo>
                  <a:lnTo>
                    <a:pt x="1765" y="945"/>
                  </a:lnTo>
                  <a:lnTo>
                    <a:pt x="1767" y="924"/>
                  </a:lnTo>
                  <a:lnTo>
                    <a:pt x="1654" y="949"/>
                  </a:lnTo>
                  <a:lnTo>
                    <a:pt x="1539" y="970"/>
                  </a:lnTo>
                  <a:lnTo>
                    <a:pt x="1419" y="983"/>
                  </a:lnTo>
                  <a:lnTo>
                    <a:pt x="1295" y="991"/>
                  </a:lnTo>
                  <a:lnTo>
                    <a:pt x="1167" y="995"/>
                  </a:lnTo>
                  <a:lnTo>
                    <a:pt x="1020" y="991"/>
                  </a:lnTo>
                  <a:lnTo>
                    <a:pt x="867" y="981"/>
                  </a:lnTo>
                  <a:lnTo>
                    <a:pt x="711" y="964"/>
                  </a:lnTo>
                  <a:lnTo>
                    <a:pt x="550" y="941"/>
                  </a:lnTo>
                  <a:lnTo>
                    <a:pt x="384" y="911"/>
                  </a:lnTo>
                  <a:lnTo>
                    <a:pt x="331" y="895"/>
                  </a:lnTo>
                  <a:lnTo>
                    <a:pt x="281" y="871"/>
                  </a:lnTo>
                  <a:lnTo>
                    <a:pt x="237" y="838"/>
                  </a:lnTo>
                  <a:lnTo>
                    <a:pt x="201" y="800"/>
                  </a:lnTo>
                  <a:lnTo>
                    <a:pt x="172" y="756"/>
                  </a:lnTo>
                  <a:lnTo>
                    <a:pt x="151" y="708"/>
                  </a:lnTo>
                  <a:lnTo>
                    <a:pt x="138" y="655"/>
                  </a:lnTo>
                  <a:lnTo>
                    <a:pt x="134" y="601"/>
                  </a:lnTo>
                  <a:lnTo>
                    <a:pt x="140" y="546"/>
                  </a:lnTo>
                  <a:lnTo>
                    <a:pt x="155" y="493"/>
                  </a:lnTo>
                  <a:lnTo>
                    <a:pt x="180" y="443"/>
                  </a:lnTo>
                  <a:lnTo>
                    <a:pt x="212" y="399"/>
                  </a:lnTo>
                  <a:lnTo>
                    <a:pt x="250" y="363"/>
                  </a:lnTo>
                  <a:lnTo>
                    <a:pt x="294" y="334"/>
                  </a:lnTo>
                  <a:lnTo>
                    <a:pt x="342" y="311"/>
                  </a:lnTo>
                  <a:lnTo>
                    <a:pt x="395" y="300"/>
                  </a:lnTo>
                  <a:lnTo>
                    <a:pt x="449" y="296"/>
                  </a:lnTo>
                  <a:lnTo>
                    <a:pt x="504" y="302"/>
                  </a:lnTo>
                  <a:lnTo>
                    <a:pt x="669" y="330"/>
                  </a:lnTo>
                  <a:lnTo>
                    <a:pt x="825" y="353"/>
                  </a:lnTo>
                  <a:lnTo>
                    <a:pt x="976" y="367"/>
                  </a:lnTo>
                  <a:lnTo>
                    <a:pt x="1119" y="372"/>
                  </a:lnTo>
                  <a:lnTo>
                    <a:pt x="1255" y="372"/>
                  </a:lnTo>
                  <a:lnTo>
                    <a:pt x="1383" y="363"/>
                  </a:lnTo>
                  <a:lnTo>
                    <a:pt x="1505" y="348"/>
                  </a:lnTo>
                  <a:lnTo>
                    <a:pt x="1620" y="323"/>
                  </a:lnTo>
                  <a:lnTo>
                    <a:pt x="1727" y="292"/>
                  </a:lnTo>
                  <a:lnTo>
                    <a:pt x="1826" y="254"/>
                  </a:lnTo>
                  <a:lnTo>
                    <a:pt x="1917" y="206"/>
                  </a:lnTo>
                  <a:lnTo>
                    <a:pt x="2003" y="153"/>
                  </a:lnTo>
                  <a:lnTo>
                    <a:pt x="2007" y="149"/>
                  </a:lnTo>
                  <a:lnTo>
                    <a:pt x="2019" y="141"/>
                  </a:lnTo>
                  <a:lnTo>
                    <a:pt x="2038" y="130"/>
                  </a:lnTo>
                  <a:lnTo>
                    <a:pt x="2065" y="115"/>
                  </a:lnTo>
                  <a:lnTo>
                    <a:pt x="2095" y="97"/>
                  </a:lnTo>
                  <a:lnTo>
                    <a:pt x="2131" y="78"/>
                  </a:lnTo>
                  <a:lnTo>
                    <a:pt x="2171" y="59"/>
                  </a:lnTo>
                  <a:lnTo>
                    <a:pt x="2213" y="42"/>
                  </a:lnTo>
                  <a:lnTo>
                    <a:pt x="2259" y="27"/>
                  </a:lnTo>
                  <a:lnTo>
                    <a:pt x="2307" y="15"/>
                  </a:lnTo>
                  <a:lnTo>
                    <a:pt x="2355" y="8"/>
                  </a:lnTo>
                  <a:lnTo>
                    <a:pt x="2361" y="6"/>
                  </a:lnTo>
                  <a:lnTo>
                    <a:pt x="2378" y="4"/>
                  </a:lnTo>
                  <a:lnTo>
                    <a:pt x="2403" y="2"/>
                  </a:lnTo>
                  <a:lnTo>
                    <a:pt x="24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6" name="Freeform 47"/>
            <p:cNvSpPr>
              <a:spLocks/>
            </p:cNvSpPr>
            <p:nvPr/>
          </p:nvSpPr>
          <p:spPr bwMode="auto">
            <a:xfrm>
              <a:off x="7062788" y="1063626"/>
              <a:ext cx="1103313" cy="1103313"/>
            </a:xfrm>
            <a:custGeom>
              <a:avLst/>
              <a:gdLst>
                <a:gd name="T0" fmla="*/ 695 w 1391"/>
                <a:gd name="T1" fmla="*/ 0 h 1390"/>
                <a:gd name="T2" fmla="*/ 781 w 1391"/>
                <a:gd name="T3" fmla="*/ 6 h 1390"/>
                <a:gd name="T4" fmla="*/ 865 w 1391"/>
                <a:gd name="T5" fmla="*/ 21 h 1390"/>
                <a:gd name="T6" fmla="*/ 946 w 1391"/>
                <a:gd name="T7" fmla="*/ 46 h 1390"/>
                <a:gd name="T8" fmla="*/ 1022 w 1391"/>
                <a:gd name="T9" fmla="*/ 80 h 1390"/>
                <a:gd name="T10" fmla="*/ 1093 w 1391"/>
                <a:gd name="T11" fmla="*/ 124 h 1390"/>
                <a:gd name="T12" fmla="*/ 1156 w 1391"/>
                <a:gd name="T13" fmla="*/ 176 h 1390"/>
                <a:gd name="T14" fmla="*/ 1215 w 1391"/>
                <a:gd name="T15" fmla="*/ 233 h 1390"/>
                <a:gd name="T16" fmla="*/ 1265 w 1391"/>
                <a:gd name="T17" fmla="*/ 298 h 1390"/>
                <a:gd name="T18" fmla="*/ 1308 w 1391"/>
                <a:gd name="T19" fmla="*/ 368 h 1390"/>
                <a:gd name="T20" fmla="*/ 1343 w 1391"/>
                <a:gd name="T21" fmla="*/ 443 h 1390"/>
                <a:gd name="T22" fmla="*/ 1368 w 1391"/>
                <a:gd name="T23" fmla="*/ 523 h 1390"/>
                <a:gd name="T24" fmla="*/ 1385 w 1391"/>
                <a:gd name="T25" fmla="*/ 607 h 1390"/>
                <a:gd name="T26" fmla="*/ 1391 w 1391"/>
                <a:gd name="T27" fmla="*/ 695 h 1390"/>
                <a:gd name="T28" fmla="*/ 1385 w 1391"/>
                <a:gd name="T29" fmla="*/ 781 h 1390"/>
                <a:gd name="T30" fmla="*/ 1368 w 1391"/>
                <a:gd name="T31" fmla="*/ 865 h 1390"/>
                <a:gd name="T32" fmla="*/ 1343 w 1391"/>
                <a:gd name="T33" fmla="*/ 945 h 1390"/>
                <a:gd name="T34" fmla="*/ 1308 w 1391"/>
                <a:gd name="T35" fmla="*/ 1021 h 1390"/>
                <a:gd name="T36" fmla="*/ 1265 w 1391"/>
                <a:gd name="T37" fmla="*/ 1092 h 1390"/>
                <a:gd name="T38" fmla="*/ 1215 w 1391"/>
                <a:gd name="T39" fmla="*/ 1155 h 1390"/>
                <a:gd name="T40" fmla="*/ 1156 w 1391"/>
                <a:gd name="T41" fmla="*/ 1214 h 1390"/>
                <a:gd name="T42" fmla="*/ 1093 w 1391"/>
                <a:gd name="T43" fmla="*/ 1264 h 1390"/>
                <a:gd name="T44" fmla="*/ 1022 w 1391"/>
                <a:gd name="T45" fmla="*/ 1308 h 1390"/>
                <a:gd name="T46" fmla="*/ 946 w 1391"/>
                <a:gd name="T47" fmla="*/ 1342 h 1390"/>
                <a:gd name="T48" fmla="*/ 865 w 1391"/>
                <a:gd name="T49" fmla="*/ 1367 h 1390"/>
                <a:gd name="T50" fmla="*/ 781 w 1391"/>
                <a:gd name="T51" fmla="*/ 1384 h 1390"/>
                <a:gd name="T52" fmla="*/ 695 w 1391"/>
                <a:gd name="T53" fmla="*/ 1390 h 1390"/>
                <a:gd name="T54" fmla="*/ 608 w 1391"/>
                <a:gd name="T55" fmla="*/ 1384 h 1390"/>
                <a:gd name="T56" fmla="*/ 524 w 1391"/>
                <a:gd name="T57" fmla="*/ 1367 h 1390"/>
                <a:gd name="T58" fmla="*/ 443 w 1391"/>
                <a:gd name="T59" fmla="*/ 1342 h 1390"/>
                <a:gd name="T60" fmla="*/ 369 w 1391"/>
                <a:gd name="T61" fmla="*/ 1308 h 1390"/>
                <a:gd name="T62" fmla="*/ 298 w 1391"/>
                <a:gd name="T63" fmla="*/ 1264 h 1390"/>
                <a:gd name="T64" fmla="*/ 233 w 1391"/>
                <a:gd name="T65" fmla="*/ 1214 h 1390"/>
                <a:gd name="T66" fmla="*/ 176 w 1391"/>
                <a:gd name="T67" fmla="*/ 1155 h 1390"/>
                <a:gd name="T68" fmla="*/ 124 w 1391"/>
                <a:gd name="T69" fmla="*/ 1092 h 1390"/>
                <a:gd name="T70" fmla="*/ 81 w 1391"/>
                <a:gd name="T71" fmla="*/ 1021 h 1390"/>
                <a:gd name="T72" fmla="*/ 46 w 1391"/>
                <a:gd name="T73" fmla="*/ 945 h 1390"/>
                <a:gd name="T74" fmla="*/ 21 w 1391"/>
                <a:gd name="T75" fmla="*/ 865 h 1390"/>
                <a:gd name="T76" fmla="*/ 6 w 1391"/>
                <a:gd name="T77" fmla="*/ 781 h 1390"/>
                <a:gd name="T78" fmla="*/ 0 w 1391"/>
                <a:gd name="T79" fmla="*/ 695 h 1390"/>
                <a:gd name="T80" fmla="*/ 6 w 1391"/>
                <a:gd name="T81" fmla="*/ 607 h 1390"/>
                <a:gd name="T82" fmla="*/ 21 w 1391"/>
                <a:gd name="T83" fmla="*/ 523 h 1390"/>
                <a:gd name="T84" fmla="*/ 46 w 1391"/>
                <a:gd name="T85" fmla="*/ 443 h 1390"/>
                <a:gd name="T86" fmla="*/ 81 w 1391"/>
                <a:gd name="T87" fmla="*/ 368 h 1390"/>
                <a:gd name="T88" fmla="*/ 124 w 1391"/>
                <a:gd name="T89" fmla="*/ 298 h 1390"/>
                <a:gd name="T90" fmla="*/ 176 w 1391"/>
                <a:gd name="T91" fmla="*/ 233 h 1390"/>
                <a:gd name="T92" fmla="*/ 233 w 1391"/>
                <a:gd name="T93" fmla="*/ 176 h 1390"/>
                <a:gd name="T94" fmla="*/ 298 w 1391"/>
                <a:gd name="T95" fmla="*/ 124 h 1390"/>
                <a:gd name="T96" fmla="*/ 369 w 1391"/>
                <a:gd name="T97" fmla="*/ 80 h 1390"/>
                <a:gd name="T98" fmla="*/ 443 w 1391"/>
                <a:gd name="T99" fmla="*/ 46 h 1390"/>
                <a:gd name="T100" fmla="*/ 524 w 1391"/>
                <a:gd name="T101" fmla="*/ 21 h 1390"/>
                <a:gd name="T102" fmla="*/ 608 w 1391"/>
                <a:gd name="T103" fmla="*/ 6 h 1390"/>
                <a:gd name="T104" fmla="*/ 695 w 1391"/>
                <a:gd name="T105"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1" h="1390">
                  <a:moveTo>
                    <a:pt x="695" y="0"/>
                  </a:moveTo>
                  <a:lnTo>
                    <a:pt x="781" y="6"/>
                  </a:lnTo>
                  <a:lnTo>
                    <a:pt x="865" y="21"/>
                  </a:lnTo>
                  <a:lnTo>
                    <a:pt x="946" y="46"/>
                  </a:lnTo>
                  <a:lnTo>
                    <a:pt x="1022" y="80"/>
                  </a:lnTo>
                  <a:lnTo>
                    <a:pt x="1093" y="124"/>
                  </a:lnTo>
                  <a:lnTo>
                    <a:pt x="1156" y="176"/>
                  </a:lnTo>
                  <a:lnTo>
                    <a:pt x="1215" y="233"/>
                  </a:lnTo>
                  <a:lnTo>
                    <a:pt x="1265" y="298"/>
                  </a:lnTo>
                  <a:lnTo>
                    <a:pt x="1308" y="368"/>
                  </a:lnTo>
                  <a:lnTo>
                    <a:pt x="1343" y="443"/>
                  </a:lnTo>
                  <a:lnTo>
                    <a:pt x="1368" y="523"/>
                  </a:lnTo>
                  <a:lnTo>
                    <a:pt x="1385" y="607"/>
                  </a:lnTo>
                  <a:lnTo>
                    <a:pt x="1391" y="695"/>
                  </a:lnTo>
                  <a:lnTo>
                    <a:pt x="1385" y="781"/>
                  </a:lnTo>
                  <a:lnTo>
                    <a:pt x="1368" y="865"/>
                  </a:lnTo>
                  <a:lnTo>
                    <a:pt x="1343" y="945"/>
                  </a:lnTo>
                  <a:lnTo>
                    <a:pt x="1308" y="1021"/>
                  </a:lnTo>
                  <a:lnTo>
                    <a:pt x="1265" y="1092"/>
                  </a:lnTo>
                  <a:lnTo>
                    <a:pt x="1215" y="1155"/>
                  </a:lnTo>
                  <a:lnTo>
                    <a:pt x="1156" y="1214"/>
                  </a:lnTo>
                  <a:lnTo>
                    <a:pt x="1093" y="1264"/>
                  </a:lnTo>
                  <a:lnTo>
                    <a:pt x="1022" y="1308"/>
                  </a:lnTo>
                  <a:lnTo>
                    <a:pt x="946" y="1342"/>
                  </a:lnTo>
                  <a:lnTo>
                    <a:pt x="865" y="1367"/>
                  </a:lnTo>
                  <a:lnTo>
                    <a:pt x="781" y="1384"/>
                  </a:lnTo>
                  <a:lnTo>
                    <a:pt x="695" y="1390"/>
                  </a:lnTo>
                  <a:lnTo>
                    <a:pt x="608" y="1384"/>
                  </a:lnTo>
                  <a:lnTo>
                    <a:pt x="524" y="1367"/>
                  </a:lnTo>
                  <a:lnTo>
                    <a:pt x="443" y="1342"/>
                  </a:lnTo>
                  <a:lnTo>
                    <a:pt x="369" y="1308"/>
                  </a:lnTo>
                  <a:lnTo>
                    <a:pt x="298" y="1264"/>
                  </a:lnTo>
                  <a:lnTo>
                    <a:pt x="233" y="1214"/>
                  </a:lnTo>
                  <a:lnTo>
                    <a:pt x="176" y="1155"/>
                  </a:lnTo>
                  <a:lnTo>
                    <a:pt x="124" y="1092"/>
                  </a:lnTo>
                  <a:lnTo>
                    <a:pt x="81" y="1021"/>
                  </a:lnTo>
                  <a:lnTo>
                    <a:pt x="46" y="945"/>
                  </a:lnTo>
                  <a:lnTo>
                    <a:pt x="21" y="865"/>
                  </a:lnTo>
                  <a:lnTo>
                    <a:pt x="6" y="781"/>
                  </a:lnTo>
                  <a:lnTo>
                    <a:pt x="0" y="695"/>
                  </a:lnTo>
                  <a:lnTo>
                    <a:pt x="6" y="607"/>
                  </a:lnTo>
                  <a:lnTo>
                    <a:pt x="21" y="523"/>
                  </a:lnTo>
                  <a:lnTo>
                    <a:pt x="46" y="443"/>
                  </a:lnTo>
                  <a:lnTo>
                    <a:pt x="81" y="368"/>
                  </a:lnTo>
                  <a:lnTo>
                    <a:pt x="124" y="298"/>
                  </a:lnTo>
                  <a:lnTo>
                    <a:pt x="176" y="233"/>
                  </a:lnTo>
                  <a:lnTo>
                    <a:pt x="233" y="176"/>
                  </a:lnTo>
                  <a:lnTo>
                    <a:pt x="298" y="124"/>
                  </a:lnTo>
                  <a:lnTo>
                    <a:pt x="369" y="80"/>
                  </a:lnTo>
                  <a:lnTo>
                    <a:pt x="443" y="46"/>
                  </a:lnTo>
                  <a:lnTo>
                    <a:pt x="524" y="21"/>
                  </a:lnTo>
                  <a:lnTo>
                    <a:pt x="608" y="6"/>
                  </a:lnTo>
                  <a:lnTo>
                    <a:pt x="6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7" name="Freeform 48"/>
            <p:cNvSpPr>
              <a:spLocks/>
            </p:cNvSpPr>
            <p:nvPr/>
          </p:nvSpPr>
          <p:spPr bwMode="auto">
            <a:xfrm>
              <a:off x="7011988" y="2746376"/>
              <a:ext cx="1576388" cy="3036888"/>
            </a:xfrm>
            <a:custGeom>
              <a:avLst/>
              <a:gdLst>
                <a:gd name="T0" fmla="*/ 1967 w 1986"/>
                <a:gd name="T1" fmla="*/ 0 h 3828"/>
                <a:gd name="T2" fmla="*/ 1983 w 1986"/>
                <a:gd name="T3" fmla="*/ 11 h 3828"/>
                <a:gd name="T4" fmla="*/ 1893 w 1986"/>
                <a:gd name="T5" fmla="*/ 1222 h 3828"/>
                <a:gd name="T6" fmla="*/ 1864 w 1986"/>
                <a:gd name="T7" fmla="*/ 1466 h 3828"/>
                <a:gd name="T8" fmla="*/ 1816 w 1986"/>
                <a:gd name="T9" fmla="*/ 1705 h 3828"/>
                <a:gd name="T10" fmla="*/ 1746 w 1986"/>
                <a:gd name="T11" fmla="*/ 1926 h 3828"/>
                <a:gd name="T12" fmla="*/ 1645 w 1986"/>
                <a:gd name="T13" fmla="*/ 2119 h 3828"/>
                <a:gd name="T14" fmla="*/ 1505 w 1986"/>
                <a:gd name="T15" fmla="*/ 2272 h 3828"/>
                <a:gd name="T16" fmla="*/ 1322 w 1986"/>
                <a:gd name="T17" fmla="*/ 2375 h 3828"/>
                <a:gd name="T18" fmla="*/ 1087 w 1986"/>
                <a:gd name="T19" fmla="*/ 2417 h 3828"/>
                <a:gd name="T20" fmla="*/ 1350 w 1986"/>
                <a:gd name="T21" fmla="*/ 3318 h 3828"/>
                <a:gd name="T22" fmla="*/ 1538 w 1986"/>
                <a:gd name="T23" fmla="*/ 3392 h 3828"/>
                <a:gd name="T24" fmla="*/ 1677 w 1986"/>
                <a:gd name="T25" fmla="*/ 3538 h 3828"/>
                <a:gd name="T26" fmla="*/ 1750 w 1986"/>
                <a:gd name="T27" fmla="*/ 3730 h 3828"/>
                <a:gd name="T28" fmla="*/ 1750 w 1986"/>
                <a:gd name="T29" fmla="*/ 3816 h 3828"/>
                <a:gd name="T30" fmla="*/ 1729 w 1986"/>
                <a:gd name="T31" fmla="*/ 3828 h 3828"/>
                <a:gd name="T32" fmla="*/ 1467 w 1986"/>
                <a:gd name="T33" fmla="*/ 3822 h 3828"/>
                <a:gd name="T34" fmla="*/ 1457 w 1986"/>
                <a:gd name="T35" fmla="*/ 3803 h 3828"/>
                <a:gd name="T36" fmla="*/ 1417 w 1986"/>
                <a:gd name="T37" fmla="*/ 3690 h 3828"/>
                <a:gd name="T38" fmla="*/ 1322 w 1986"/>
                <a:gd name="T39" fmla="*/ 3627 h 3828"/>
                <a:gd name="T40" fmla="*/ 432 w 1986"/>
                <a:gd name="T41" fmla="*/ 3627 h 3828"/>
                <a:gd name="T42" fmla="*/ 334 w 1986"/>
                <a:gd name="T43" fmla="*/ 3690 h 3828"/>
                <a:gd name="T44" fmla="*/ 296 w 1986"/>
                <a:gd name="T45" fmla="*/ 3803 h 3828"/>
                <a:gd name="T46" fmla="*/ 285 w 1986"/>
                <a:gd name="T47" fmla="*/ 3822 h 3828"/>
                <a:gd name="T48" fmla="*/ 25 w 1986"/>
                <a:gd name="T49" fmla="*/ 3828 h 3828"/>
                <a:gd name="T50" fmla="*/ 4 w 1986"/>
                <a:gd name="T51" fmla="*/ 3816 h 3828"/>
                <a:gd name="T52" fmla="*/ 4 w 1986"/>
                <a:gd name="T53" fmla="*/ 3730 h 3828"/>
                <a:gd name="T54" fmla="*/ 77 w 1986"/>
                <a:gd name="T55" fmla="*/ 3538 h 3828"/>
                <a:gd name="T56" fmla="*/ 216 w 1986"/>
                <a:gd name="T57" fmla="*/ 3392 h 3828"/>
                <a:gd name="T58" fmla="*/ 403 w 1986"/>
                <a:gd name="T59" fmla="*/ 3318 h 3828"/>
                <a:gd name="T60" fmla="*/ 667 w 1986"/>
                <a:gd name="T61" fmla="*/ 2461 h 3828"/>
                <a:gd name="T62" fmla="*/ 29 w 1986"/>
                <a:gd name="T63" fmla="*/ 2457 h 3828"/>
                <a:gd name="T64" fmla="*/ 19 w 1986"/>
                <a:gd name="T65" fmla="*/ 2436 h 3828"/>
                <a:gd name="T66" fmla="*/ 23 w 1986"/>
                <a:gd name="T67" fmla="*/ 2054 h 3828"/>
                <a:gd name="T68" fmla="*/ 38 w 1986"/>
                <a:gd name="T69" fmla="*/ 2043 h 3828"/>
                <a:gd name="T70" fmla="*/ 71 w 1986"/>
                <a:gd name="T71" fmla="*/ 2043 h 3828"/>
                <a:gd name="T72" fmla="*/ 186 w 1986"/>
                <a:gd name="T73" fmla="*/ 2043 h 3828"/>
                <a:gd name="T74" fmla="*/ 354 w 1986"/>
                <a:gd name="T75" fmla="*/ 2043 h 3828"/>
                <a:gd name="T76" fmla="*/ 529 w 1986"/>
                <a:gd name="T77" fmla="*/ 2043 h 3828"/>
                <a:gd name="T78" fmla="*/ 671 w 1986"/>
                <a:gd name="T79" fmla="*/ 2043 h 3828"/>
                <a:gd name="T80" fmla="*/ 730 w 1986"/>
                <a:gd name="T81" fmla="*/ 2043 h 3828"/>
                <a:gd name="T82" fmla="*/ 976 w 1986"/>
                <a:gd name="T83" fmla="*/ 2014 h 3828"/>
                <a:gd name="T84" fmla="*/ 1161 w 1986"/>
                <a:gd name="T85" fmla="*/ 1936 h 3828"/>
                <a:gd name="T86" fmla="*/ 1295 w 1986"/>
                <a:gd name="T87" fmla="*/ 1817 h 3828"/>
                <a:gd name="T88" fmla="*/ 1383 w 1986"/>
                <a:gd name="T89" fmla="*/ 1669 h 3828"/>
                <a:gd name="T90" fmla="*/ 1436 w 1986"/>
                <a:gd name="T91" fmla="*/ 1504 h 3828"/>
                <a:gd name="T92" fmla="*/ 1463 w 1986"/>
                <a:gd name="T93" fmla="*/ 1333 h 3828"/>
                <a:gd name="T94" fmla="*/ 1557 w 1986"/>
                <a:gd name="T95" fmla="*/ 23 h 3828"/>
                <a:gd name="T96" fmla="*/ 1566 w 1986"/>
                <a:gd name="T97" fmla="*/ 4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86" h="3828">
                  <a:moveTo>
                    <a:pt x="1582" y="0"/>
                  </a:moveTo>
                  <a:lnTo>
                    <a:pt x="1962" y="0"/>
                  </a:lnTo>
                  <a:lnTo>
                    <a:pt x="1967" y="0"/>
                  </a:lnTo>
                  <a:lnTo>
                    <a:pt x="1973" y="2"/>
                  </a:lnTo>
                  <a:lnTo>
                    <a:pt x="1979" y="8"/>
                  </a:lnTo>
                  <a:lnTo>
                    <a:pt x="1983" y="11"/>
                  </a:lnTo>
                  <a:lnTo>
                    <a:pt x="1984" y="19"/>
                  </a:lnTo>
                  <a:lnTo>
                    <a:pt x="1986" y="25"/>
                  </a:lnTo>
                  <a:lnTo>
                    <a:pt x="1893" y="1222"/>
                  </a:lnTo>
                  <a:lnTo>
                    <a:pt x="1885" y="1304"/>
                  </a:lnTo>
                  <a:lnTo>
                    <a:pt x="1876" y="1386"/>
                  </a:lnTo>
                  <a:lnTo>
                    <a:pt x="1864" y="1466"/>
                  </a:lnTo>
                  <a:lnTo>
                    <a:pt x="1851" y="1548"/>
                  </a:lnTo>
                  <a:lnTo>
                    <a:pt x="1835" y="1628"/>
                  </a:lnTo>
                  <a:lnTo>
                    <a:pt x="1816" y="1705"/>
                  </a:lnTo>
                  <a:lnTo>
                    <a:pt x="1795" y="1781"/>
                  </a:lnTo>
                  <a:lnTo>
                    <a:pt x="1772" y="1856"/>
                  </a:lnTo>
                  <a:lnTo>
                    <a:pt x="1746" y="1926"/>
                  </a:lnTo>
                  <a:lnTo>
                    <a:pt x="1715" y="1995"/>
                  </a:lnTo>
                  <a:lnTo>
                    <a:pt x="1681" y="2060"/>
                  </a:lnTo>
                  <a:lnTo>
                    <a:pt x="1645" y="2119"/>
                  </a:lnTo>
                  <a:lnTo>
                    <a:pt x="1603" y="2174"/>
                  </a:lnTo>
                  <a:lnTo>
                    <a:pt x="1555" y="2226"/>
                  </a:lnTo>
                  <a:lnTo>
                    <a:pt x="1505" y="2272"/>
                  </a:lnTo>
                  <a:lnTo>
                    <a:pt x="1448" y="2312"/>
                  </a:lnTo>
                  <a:lnTo>
                    <a:pt x="1387" y="2346"/>
                  </a:lnTo>
                  <a:lnTo>
                    <a:pt x="1322" y="2375"/>
                  </a:lnTo>
                  <a:lnTo>
                    <a:pt x="1249" y="2396"/>
                  </a:lnTo>
                  <a:lnTo>
                    <a:pt x="1171" y="2409"/>
                  </a:lnTo>
                  <a:lnTo>
                    <a:pt x="1087" y="2417"/>
                  </a:lnTo>
                  <a:lnTo>
                    <a:pt x="1087" y="3312"/>
                  </a:lnTo>
                  <a:lnTo>
                    <a:pt x="1282" y="3312"/>
                  </a:lnTo>
                  <a:lnTo>
                    <a:pt x="1350" y="3318"/>
                  </a:lnTo>
                  <a:lnTo>
                    <a:pt x="1417" y="3333"/>
                  </a:lnTo>
                  <a:lnTo>
                    <a:pt x="1478" y="3358"/>
                  </a:lnTo>
                  <a:lnTo>
                    <a:pt x="1538" y="3392"/>
                  </a:lnTo>
                  <a:lnTo>
                    <a:pt x="1589" y="3434"/>
                  </a:lnTo>
                  <a:lnTo>
                    <a:pt x="1637" y="3482"/>
                  </a:lnTo>
                  <a:lnTo>
                    <a:pt x="1677" y="3538"/>
                  </a:lnTo>
                  <a:lnTo>
                    <a:pt x="1709" y="3597"/>
                  </a:lnTo>
                  <a:lnTo>
                    <a:pt x="1734" y="3662"/>
                  </a:lnTo>
                  <a:lnTo>
                    <a:pt x="1750" y="3730"/>
                  </a:lnTo>
                  <a:lnTo>
                    <a:pt x="1753" y="3803"/>
                  </a:lnTo>
                  <a:lnTo>
                    <a:pt x="1753" y="3811"/>
                  </a:lnTo>
                  <a:lnTo>
                    <a:pt x="1750" y="3816"/>
                  </a:lnTo>
                  <a:lnTo>
                    <a:pt x="1744" y="3822"/>
                  </a:lnTo>
                  <a:lnTo>
                    <a:pt x="1736" y="3826"/>
                  </a:lnTo>
                  <a:lnTo>
                    <a:pt x="1729" y="3828"/>
                  </a:lnTo>
                  <a:lnTo>
                    <a:pt x="1482" y="3828"/>
                  </a:lnTo>
                  <a:lnTo>
                    <a:pt x="1475" y="3826"/>
                  </a:lnTo>
                  <a:lnTo>
                    <a:pt x="1467" y="3822"/>
                  </a:lnTo>
                  <a:lnTo>
                    <a:pt x="1461" y="3816"/>
                  </a:lnTo>
                  <a:lnTo>
                    <a:pt x="1459" y="3811"/>
                  </a:lnTo>
                  <a:lnTo>
                    <a:pt x="1457" y="3803"/>
                  </a:lnTo>
                  <a:lnTo>
                    <a:pt x="1452" y="3761"/>
                  </a:lnTo>
                  <a:lnTo>
                    <a:pt x="1438" y="3723"/>
                  </a:lnTo>
                  <a:lnTo>
                    <a:pt x="1417" y="3690"/>
                  </a:lnTo>
                  <a:lnTo>
                    <a:pt x="1391" y="3662"/>
                  </a:lnTo>
                  <a:lnTo>
                    <a:pt x="1358" y="3641"/>
                  </a:lnTo>
                  <a:lnTo>
                    <a:pt x="1322" y="3627"/>
                  </a:lnTo>
                  <a:lnTo>
                    <a:pt x="1282" y="3622"/>
                  </a:lnTo>
                  <a:lnTo>
                    <a:pt x="472" y="3622"/>
                  </a:lnTo>
                  <a:lnTo>
                    <a:pt x="432" y="3627"/>
                  </a:lnTo>
                  <a:lnTo>
                    <a:pt x="396" y="3641"/>
                  </a:lnTo>
                  <a:lnTo>
                    <a:pt x="363" y="3662"/>
                  </a:lnTo>
                  <a:lnTo>
                    <a:pt x="334" y="3690"/>
                  </a:lnTo>
                  <a:lnTo>
                    <a:pt x="313" y="3723"/>
                  </a:lnTo>
                  <a:lnTo>
                    <a:pt x="300" y="3761"/>
                  </a:lnTo>
                  <a:lnTo>
                    <a:pt x="296" y="3803"/>
                  </a:lnTo>
                  <a:lnTo>
                    <a:pt x="294" y="3811"/>
                  </a:lnTo>
                  <a:lnTo>
                    <a:pt x="291" y="3816"/>
                  </a:lnTo>
                  <a:lnTo>
                    <a:pt x="285" y="3822"/>
                  </a:lnTo>
                  <a:lnTo>
                    <a:pt x="279" y="3826"/>
                  </a:lnTo>
                  <a:lnTo>
                    <a:pt x="271" y="3828"/>
                  </a:lnTo>
                  <a:lnTo>
                    <a:pt x="25" y="3828"/>
                  </a:lnTo>
                  <a:lnTo>
                    <a:pt x="17" y="3826"/>
                  </a:lnTo>
                  <a:lnTo>
                    <a:pt x="10" y="3822"/>
                  </a:lnTo>
                  <a:lnTo>
                    <a:pt x="4" y="3816"/>
                  </a:lnTo>
                  <a:lnTo>
                    <a:pt x="0" y="3811"/>
                  </a:lnTo>
                  <a:lnTo>
                    <a:pt x="0" y="3803"/>
                  </a:lnTo>
                  <a:lnTo>
                    <a:pt x="4" y="3730"/>
                  </a:lnTo>
                  <a:lnTo>
                    <a:pt x="19" y="3662"/>
                  </a:lnTo>
                  <a:lnTo>
                    <a:pt x="44" y="3597"/>
                  </a:lnTo>
                  <a:lnTo>
                    <a:pt x="77" y="3538"/>
                  </a:lnTo>
                  <a:lnTo>
                    <a:pt x="117" y="3482"/>
                  </a:lnTo>
                  <a:lnTo>
                    <a:pt x="165" y="3434"/>
                  </a:lnTo>
                  <a:lnTo>
                    <a:pt x="216" y="3392"/>
                  </a:lnTo>
                  <a:lnTo>
                    <a:pt x="275" y="3358"/>
                  </a:lnTo>
                  <a:lnTo>
                    <a:pt x="336" y="3333"/>
                  </a:lnTo>
                  <a:lnTo>
                    <a:pt x="403" y="3318"/>
                  </a:lnTo>
                  <a:lnTo>
                    <a:pt x="472" y="3312"/>
                  </a:lnTo>
                  <a:lnTo>
                    <a:pt x="667" y="3312"/>
                  </a:lnTo>
                  <a:lnTo>
                    <a:pt x="667" y="2461"/>
                  </a:lnTo>
                  <a:lnTo>
                    <a:pt x="44" y="2461"/>
                  </a:lnTo>
                  <a:lnTo>
                    <a:pt x="37" y="2461"/>
                  </a:lnTo>
                  <a:lnTo>
                    <a:pt x="29" y="2457"/>
                  </a:lnTo>
                  <a:lnTo>
                    <a:pt x="25" y="2451"/>
                  </a:lnTo>
                  <a:lnTo>
                    <a:pt x="21" y="2446"/>
                  </a:lnTo>
                  <a:lnTo>
                    <a:pt x="19" y="2436"/>
                  </a:lnTo>
                  <a:lnTo>
                    <a:pt x="19" y="2068"/>
                  </a:lnTo>
                  <a:lnTo>
                    <a:pt x="19" y="2060"/>
                  </a:lnTo>
                  <a:lnTo>
                    <a:pt x="23" y="2054"/>
                  </a:lnTo>
                  <a:lnTo>
                    <a:pt x="27" y="2048"/>
                  </a:lnTo>
                  <a:lnTo>
                    <a:pt x="33" y="2045"/>
                  </a:lnTo>
                  <a:lnTo>
                    <a:pt x="38" y="2043"/>
                  </a:lnTo>
                  <a:lnTo>
                    <a:pt x="44" y="2041"/>
                  </a:lnTo>
                  <a:lnTo>
                    <a:pt x="52" y="2041"/>
                  </a:lnTo>
                  <a:lnTo>
                    <a:pt x="71" y="2043"/>
                  </a:lnTo>
                  <a:lnTo>
                    <a:pt x="100" y="2043"/>
                  </a:lnTo>
                  <a:lnTo>
                    <a:pt x="140" y="2043"/>
                  </a:lnTo>
                  <a:lnTo>
                    <a:pt x="186" y="2043"/>
                  </a:lnTo>
                  <a:lnTo>
                    <a:pt x="239" y="2043"/>
                  </a:lnTo>
                  <a:lnTo>
                    <a:pt x="294" y="2043"/>
                  </a:lnTo>
                  <a:lnTo>
                    <a:pt x="354" y="2043"/>
                  </a:lnTo>
                  <a:lnTo>
                    <a:pt x="415" y="2043"/>
                  </a:lnTo>
                  <a:lnTo>
                    <a:pt x="474" y="2043"/>
                  </a:lnTo>
                  <a:lnTo>
                    <a:pt x="529" y="2043"/>
                  </a:lnTo>
                  <a:lnTo>
                    <a:pt x="583" y="2043"/>
                  </a:lnTo>
                  <a:lnTo>
                    <a:pt x="630" y="2043"/>
                  </a:lnTo>
                  <a:lnTo>
                    <a:pt x="671" y="2043"/>
                  </a:lnTo>
                  <a:lnTo>
                    <a:pt x="701" y="2043"/>
                  </a:lnTo>
                  <a:lnTo>
                    <a:pt x="722" y="2043"/>
                  </a:lnTo>
                  <a:lnTo>
                    <a:pt x="730" y="2043"/>
                  </a:lnTo>
                  <a:lnTo>
                    <a:pt x="820" y="2041"/>
                  </a:lnTo>
                  <a:lnTo>
                    <a:pt x="902" y="2029"/>
                  </a:lnTo>
                  <a:lnTo>
                    <a:pt x="976" y="2014"/>
                  </a:lnTo>
                  <a:lnTo>
                    <a:pt x="1045" y="1993"/>
                  </a:lnTo>
                  <a:lnTo>
                    <a:pt x="1106" y="1966"/>
                  </a:lnTo>
                  <a:lnTo>
                    <a:pt x="1161" y="1936"/>
                  </a:lnTo>
                  <a:lnTo>
                    <a:pt x="1211" y="1900"/>
                  </a:lnTo>
                  <a:lnTo>
                    <a:pt x="1255" y="1859"/>
                  </a:lnTo>
                  <a:lnTo>
                    <a:pt x="1295" y="1817"/>
                  </a:lnTo>
                  <a:lnTo>
                    <a:pt x="1328" y="1770"/>
                  </a:lnTo>
                  <a:lnTo>
                    <a:pt x="1358" y="1720"/>
                  </a:lnTo>
                  <a:lnTo>
                    <a:pt x="1383" y="1669"/>
                  </a:lnTo>
                  <a:lnTo>
                    <a:pt x="1404" y="1615"/>
                  </a:lnTo>
                  <a:lnTo>
                    <a:pt x="1423" y="1562"/>
                  </a:lnTo>
                  <a:lnTo>
                    <a:pt x="1436" y="1504"/>
                  </a:lnTo>
                  <a:lnTo>
                    <a:pt x="1448" y="1447"/>
                  </a:lnTo>
                  <a:lnTo>
                    <a:pt x="1457" y="1390"/>
                  </a:lnTo>
                  <a:lnTo>
                    <a:pt x="1463" y="1333"/>
                  </a:lnTo>
                  <a:lnTo>
                    <a:pt x="1467" y="1277"/>
                  </a:lnTo>
                  <a:lnTo>
                    <a:pt x="1471" y="1220"/>
                  </a:lnTo>
                  <a:lnTo>
                    <a:pt x="1557" y="23"/>
                  </a:lnTo>
                  <a:lnTo>
                    <a:pt x="1557" y="15"/>
                  </a:lnTo>
                  <a:lnTo>
                    <a:pt x="1561" y="10"/>
                  </a:lnTo>
                  <a:lnTo>
                    <a:pt x="1566" y="4"/>
                  </a:lnTo>
                  <a:lnTo>
                    <a:pt x="1574" y="0"/>
                  </a:lnTo>
                  <a:lnTo>
                    <a:pt x="15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8" name="Freeform 49"/>
            <p:cNvSpPr>
              <a:spLocks/>
            </p:cNvSpPr>
            <p:nvPr/>
          </p:nvSpPr>
          <p:spPr bwMode="auto">
            <a:xfrm>
              <a:off x="4214813" y="1558926"/>
              <a:ext cx="1460500" cy="1370013"/>
            </a:xfrm>
            <a:custGeom>
              <a:avLst/>
              <a:gdLst>
                <a:gd name="T0" fmla="*/ 231 w 1839"/>
                <a:gd name="T1" fmla="*/ 0 h 1726"/>
                <a:gd name="T2" fmla="*/ 237 w 1839"/>
                <a:gd name="T3" fmla="*/ 0 h 1726"/>
                <a:gd name="T4" fmla="*/ 242 w 1839"/>
                <a:gd name="T5" fmla="*/ 4 h 1726"/>
                <a:gd name="T6" fmla="*/ 246 w 1839"/>
                <a:gd name="T7" fmla="*/ 8 h 1726"/>
                <a:gd name="T8" fmla="*/ 248 w 1839"/>
                <a:gd name="T9" fmla="*/ 14 h 1726"/>
                <a:gd name="T10" fmla="*/ 645 w 1839"/>
                <a:gd name="T11" fmla="*/ 1468 h 1726"/>
                <a:gd name="T12" fmla="*/ 1820 w 1839"/>
                <a:gd name="T13" fmla="*/ 1468 h 1726"/>
                <a:gd name="T14" fmla="*/ 1826 w 1839"/>
                <a:gd name="T15" fmla="*/ 1470 h 1726"/>
                <a:gd name="T16" fmla="*/ 1831 w 1839"/>
                <a:gd name="T17" fmla="*/ 1472 h 1726"/>
                <a:gd name="T18" fmla="*/ 1835 w 1839"/>
                <a:gd name="T19" fmla="*/ 1478 h 1726"/>
                <a:gd name="T20" fmla="*/ 1837 w 1839"/>
                <a:gd name="T21" fmla="*/ 1482 h 1726"/>
                <a:gd name="T22" fmla="*/ 1839 w 1839"/>
                <a:gd name="T23" fmla="*/ 1487 h 1726"/>
                <a:gd name="T24" fmla="*/ 1839 w 1839"/>
                <a:gd name="T25" fmla="*/ 1707 h 1726"/>
                <a:gd name="T26" fmla="*/ 1837 w 1839"/>
                <a:gd name="T27" fmla="*/ 1715 h 1726"/>
                <a:gd name="T28" fmla="*/ 1835 w 1839"/>
                <a:gd name="T29" fmla="*/ 1718 h 1726"/>
                <a:gd name="T30" fmla="*/ 1831 w 1839"/>
                <a:gd name="T31" fmla="*/ 1722 h 1726"/>
                <a:gd name="T32" fmla="*/ 1826 w 1839"/>
                <a:gd name="T33" fmla="*/ 1726 h 1726"/>
                <a:gd name="T34" fmla="*/ 1820 w 1839"/>
                <a:gd name="T35" fmla="*/ 1726 h 1726"/>
                <a:gd name="T36" fmla="*/ 464 w 1839"/>
                <a:gd name="T37" fmla="*/ 1726 h 1726"/>
                <a:gd name="T38" fmla="*/ 456 w 1839"/>
                <a:gd name="T39" fmla="*/ 1726 h 1726"/>
                <a:gd name="T40" fmla="*/ 453 w 1839"/>
                <a:gd name="T41" fmla="*/ 1722 h 1726"/>
                <a:gd name="T42" fmla="*/ 447 w 1839"/>
                <a:gd name="T43" fmla="*/ 1718 h 1726"/>
                <a:gd name="T44" fmla="*/ 445 w 1839"/>
                <a:gd name="T45" fmla="*/ 1713 h 1726"/>
                <a:gd name="T46" fmla="*/ 0 w 1839"/>
                <a:gd name="T47" fmla="*/ 82 h 1726"/>
                <a:gd name="T48" fmla="*/ 0 w 1839"/>
                <a:gd name="T49" fmla="*/ 77 h 1726"/>
                <a:gd name="T50" fmla="*/ 0 w 1839"/>
                <a:gd name="T51" fmla="*/ 73 h 1726"/>
                <a:gd name="T52" fmla="*/ 2 w 1839"/>
                <a:gd name="T53" fmla="*/ 67 h 1726"/>
                <a:gd name="T54" fmla="*/ 4 w 1839"/>
                <a:gd name="T55" fmla="*/ 63 h 1726"/>
                <a:gd name="T56" fmla="*/ 10 w 1839"/>
                <a:gd name="T57" fmla="*/ 59 h 1726"/>
                <a:gd name="T58" fmla="*/ 13 w 1839"/>
                <a:gd name="T59" fmla="*/ 57 h 1726"/>
                <a:gd name="T60" fmla="*/ 225 w 1839"/>
                <a:gd name="T61" fmla="*/ 0 h 1726"/>
                <a:gd name="T62" fmla="*/ 231 w 1839"/>
                <a:gd name="T63"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9" h="1726">
                  <a:moveTo>
                    <a:pt x="231" y="0"/>
                  </a:moveTo>
                  <a:lnTo>
                    <a:pt x="237" y="0"/>
                  </a:lnTo>
                  <a:lnTo>
                    <a:pt x="242" y="4"/>
                  </a:lnTo>
                  <a:lnTo>
                    <a:pt x="246" y="8"/>
                  </a:lnTo>
                  <a:lnTo>
                    <a:pt x="248" y="14"/>
                  </a:lnTo>
                  <a:lnTo>
                    <a:pt x="645" y="1468"/>
                  </a:lnTo>
                  <a:lnTo>
                    <a:pt x="1820" y="1468"/>
                  </a:lnTo>
                  <a:lnTo>
                    <a:pt x="1826" y="1470"/>
                  </a:lnTo>
                  <a:lnTo>
                    <a:pt x="1831" y="1472"/>
                  </a:lnTo>
                  <a:lnTo>
                    <a:pt x="1835" y="1478"/>
                  </a:lnTo>
                  <a:lnTo>
                    <a:pt x="1837" y="1482"/>
                  </a:lnTo>
                  <a:lnTo>
                    <a:pt x="1839" y="1487"/>
                  </a:lnTo>
                  <a:lnTo>
                    <a:pt x="1839" y="1707"/>
                  </a:lnTo>
                  <a:lnTo>
                    <a:pt x="1837" y="1715"/>
                  </a:lnTo>
                  <a:lnTo>
                    <a:pt x="1835" y="1718"/>
                  </a:lnTo>
                  <a:lnTo>
                    <a:pt x="1831" y="1722"/>
                  </a:lnTo>
                  <a:lnTo>
                    <a:pt x="1826" y="1726"/>
                  </a:lnTo>
                  <a:lnTo>
                    <a:pt x="1820" y="1726"/>
                  </a:lnTo>
                  <a:lnTo>
                    <a:pt x="464" y="1726"/>
                  </a:lnTo>
                  <a:lnTo>
                    <a:pt x="456" y="1726"/>
                  </a:lnTo>
                  <a:lnTo>
                    <a:pt x="453" y="1722"/>
                  </a:lnTo>
                  <a:lnTo>
                    <a:pt x="447" y="1718"/>
                  </a:lnTo>
                  <a:lnTo>
                    <a:pt x="445" y="1713"/>
                  </a:lnTo>
                  <a:lnTo>
                    <a:pt x="0" y="82"/>
                  </a:lnTo>
                  <a:lnTo>
                    <a:pt x="0" y="77"/>
                  </a:lnTo>
                  <a:lnTo>
                    <a:pt x="0" y="73"/>
                  </a:lnTo>
                  <a:lnTo>
                    <a:pt x="2" y="67"/>
                  </a:lnTo>
                  <a:lnTo>
                    <a:pt x="4" y="63"/>
                  </a:lnTo>
                  <a:lnTo>
                    <a:pt x="10" y="59"/>
                  </a:lnTo>
                  <a:lnTo>
                    <a:pt x="13" y="57"/>
                  </a:lnTo>
                  <a:lnTo>
                    <a:pt x="225" y="0"/>
                  </a:lnTo>
                  <a:lnTo>
                    <a:pt x="2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pic>
        <p:nvPicPr>
          <p:cNvPr id="14"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862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5" name="Group 49"/>
          <p:cNvGrpSpPr/>
          <p:nvPr userDrawn="1"/>
        </p:nvGrpSpPr>
        <p:grpSpPr>
          <a:xfrm>
            <a:off x="253924" y="105062"/>
            <a:ext cx="641969" cy="716976"/>
            <a:chOff x="2062163" y="1647825"/>
            <a:chExt cx="4859337" cy="4573588"/>
          </a:xfrm>
          <a:solidFill>
            <a:schemeClr val="bg1"/>
          </a:solidFill>
        </p:grpSpPr>
        <p:sp>
          <p:nvSpPr>
            <p:cNvPr id="16" name="Freeform 6"/>
            <p:cNvSpPr>
              <a:spLocks/>
            </p:cNvSpPr>
            <p:nvPr/>
          </p:nvSpPr>
          <p:spPr bwMode="auto">
            <a:xfrm>
              <a:off x="3752850" y="5740400"/>
              <a:ext cx="1477962" cy="481013"/>
            </a:xfrm>
            <a:custGeom>
              <a:avLst/>
              <a:gdLst>
                <a:gd name="T0" fmla="*/ 1565 w 1862"/>
                <a:gd name="T1" fmla="*/ 0 h 607"/>
                <a:gd name="T2" fmla="*/ 1606 w 1862"/>
                <a:gd name="T3" fmla="*/ 258 h 607"/>
                <a:gd name="T4" fmla="*/ 1614 w 1862"/>
                <a:gd name="T5" fmla="*/ 293 h 607"/>
                <a:gd name="T6" fmla="*/ 1638 w 1862"/>
                <a:gd name="T7" fmla="*/ 351 h 607"/>
                <a:gd name="T8" fmla="*/ 1686 w 1862"/>
                <a:gd name="T9" fmla="*/ 415 h 607"/>
                <a:gd name="T10" fmla="*/ 1753 w 1862"/>
                <a:gd name="T11" fmla="*/ 469 h 607"/>
                <a:gd name="T12" fmla="*/ 1808 w 1862"/>
                <a:gd name="T13" fmla="*/ 513 h 607"/>
                <a:gd name="T14" fmla="*/ 1846 w 1862"/>
                <a:gd name="T15" fmla="*/ 550 h 607"/>
                <a:gd name="T16" fmla="*/ 1862 w 1862"/>
                <a:gd name="T17" fmla="*/ 577 h 607"/>
                <a:gd name="T18" fmla="*/ 1847 w 1862"/>
                <a:gd name="T19" fmla="*/ 598 h 607"/>
                <a:gd name="T20" fmla="*/ 1807 w 1862"/>
                <a:gd name="T21" fmla="*/ 603 h 607"/>
                <a:gd name="T22" fmla="*/ 1729 w 1862"/>
                <a:gd name="T23" fmla="*/ 605 h 607"/>
                <a:gd name="T24" fmla="*/ 1616 w 1862"/>
                <a:gd name="T25" fmla="*/ 607 h 607"/>
                <a:gd name="T26" fmla="*/ 1480 w 1862"/>
                <a:gd name="T27" fmla="*/ 607 h 607"/>
                <a:gd name="T28" fmla="*/ 1334 w 1862"/>
                <a:gd name="T29" fmla="*/ 607 h 607"/>
                <a:gd name="T30" fmla="*/ 1193 w 1862"/>
                <a:gd name="T31" fmla="*/ 605 h 607"/>
                <a:gd name="T32" fmla="*/ 1070 w 1862"/>
                <a:gd name="T33" fmla="*/ 603 h 607"/>
                <a:gd name="T34" fmla="*/ 977 w 1862"/>
                <a:gd name="T35" fmla="*/ 603 h 607"/>
                <a:gd name="T36" fmla="*/ 931 w 1862"/>
                <a:gd name="T37" fmla="*/ 601 h 607"/>
                <a:gd name="T38" fmla="*/ 885 w 1862"/>
                <a:gd name="T39" fmla="*/ 603 h 607"/>
                <a:gd name="T40" fmla="*/ 792 w 1862"/>
                <a:gd name="T41" fmla="*/ 603 h 607"/>
                <a:gd name="T42" fmla="*/ 669 w 1862"/>
                <a:gd name="T43" fmla="*/ 605 h 607"/>
                <a:gd name="T44" fmla="*/ 528 w 1862"/>
                <a:gd name="T45" fmla="*/ 607 h 607"/>
                <a:gd name="T46" fmla="*/ 382 w 1862"/>
                <a:gd name="T47" fmla="*/ 607 h 607"/>
                <a:gd name="T48" fmla="*/ 246 w 1862"/>
                <a:gd name="T49" fmla="*/ 607 h 607"/>
                <a:gd name="T50" fmla="*/ 131 w 1862"/>
                <a:gd name="T51" fmla="*/ 605 h 607"/>
                <a:gd name="T52" fmla="*/ 55 w 1862"/>
                <a:gd name="T53" fmla="*/ 603 h 607"/>
                <a:gd name="T54" fmla="*/ 13 w 1862"/>
                <a:gd name="T55" fmla="*/ 598 h 607"/>
                <a:gd name="T56" fmla="*/ 0 w 1862"/>
                <a:gd name="T57" fmla="*/ 577 h 607"/>
                <a:gd name="T58" fmla="*/ 16 w 1862"/>
                <a:gd name="T59" fmla="*/ 550 h 607"/>
                <a:gd name="T60" fmla="*/ 54 w 1862"/>
                <a:gd name="T61" fmla="*/ 513 h 607"/>
                <a:gd name="T62" fmla="*/ 109 w 1862"/>
                <a:gd name="T63" fmla="*/ 469 h 607"/>
                <a:gd name="T64" fmla="*/ 176 w 1862"/>
                <a:gd name="T65" fmla="*/ 415 h 607"/>
                <a:gd name="T66" fmla="*/ 224 w 1862"/>
                <a:gd name="T67" fmla="*/ 351 h 607"/>
                <a:gd name="T68" fmla="*/ 248 w 1862"/>
                <a:gd name="T69" fmla="*/ 293 h 607"/>
                <a:gd name="T70" fmla="*/ 256 w 1862"/>
                <a:gd name="T71" fmla="*/ 258 h 607"/>
                <a:gd name="T72" fmla="*/ 297 w 1862"/>
                <a:gd name="T7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2" h="607">
                  <a:moveTo>
                    <a:pt x="297" y="0"/>
                  </a:moveTo>
                  <a:lnTo>
                    <a:pt x="1565" y="0"/>
                  </a:lnTo>
                  <a:lnTo>
                    <a:pt x="1604" y="253"/>
                  </a:lnTo>
                  <a:lnTo>
                    <a:pt x="1606" y="258"/>
                  </a:lnTo>
                  <a:lnTo>
                    <a:pt x="1608" y="271"/>
                  </a:lnTo>
                  <a:lnTo>
                    <a:pt x="1614" y="293"/>
                  </a:lnTo>
                  <a:lnTo>
                    <a:pt x="1623" y="321"/>
                  </a:lnTo>
                  <a:lnTo>
                    <a:pt x="1638" y="351"/>
                  </a:lnTo>
                  <a:lnTo>
                    <a:pt x="1658" y="384"/>
                  </a:lnTo>
                  <a:lnTo>
                    <a:pt x="1686" y="415"/>
                  </a:lnTo>
                  <a:lnTo>
                    <a:pt x="1723" y="446"/>
                  </a:lnTo>
                  <a:lnTo>
                    <a:pt x="1753" y="469"/>
                  </a:lnTo>
                  <a:lnTo>
                    <a:pt x="1783" y="491"/>
                  </a:lnTo>
                  <a:lnTo>
                    <a:pt x="1808" y="513"/>
                  </a:lnTo>
                  <a:lnTo>
                    <a:pt x="1829" y="531"/>
                  </a:lnTo>
                  <a:lnTo>
                    <a:pt x="1846" y="550"/>
                  </a:lnTo>
                  <a:lnTo>
                    <a:pt x="1857" y="564"/>
                  </a:lnTo>
                  <a:lnTo>
                    <a:pt x="1862" y="577"/>
                  </a:lnTo>
                  <a:lnTo>
                    <a:pt x="1859" y="588"/>
                  </a:lnTo>
                  <a:lnTo>
                    <a:pt x="1847" y="598"/>
                  </a:lnTo>
                  <a:lnTo>
                    <a:pt x="1829" y="601"/>
                  </a:lnTo>
                  <a:lnTo>
                    <a:pt x="1807" y="603"/>
                  </a:lnTo>
                  <a:lnTo>
                    <a:pt x="1773" y="605"/>
                  </a:lnTo>
                  <a:lnTo>
                    <a:pt x="1729" y="605"/>
                  </a:lnTo>
                  <a:lnTo>
                    <a:pt x="1677" y="607"/>
                  </a:lnTo>
                  <a:lnTo>
                    <a:pt x="1616" y="607"/>
                  </a:lnTo>
                  <a:lnTo>
                    <a:pt x="1549" y="607"/>
                  </a:lnTo>
                  <a:lnTo>
                    <a:pt x="1480" y="607"/>
                  </a:lnTo>
                  <a:lnTo>
                    <a:pt x="1408" y="607"/>
                  </a:lnTo>
                  <a:lnTo>
                    <a:pt x="1334" y="607"/>
                  </a:lnTo>
                  <a:lnTo>
                    <a:pt x="1261" y="605"/>
                  </a:lnTo>
                  <a:lnTo>
                    <a:pt x="1193" y="605"/>
                  </a:lnTo>
                  <a:lnTo>
                    <a:pt x="1128" y="605"/>
                  </a:lnTo>
                  <a:lnTo>
                    <a:pt x="1070" y="603"/>
                  </a:lnTo>
                  <a:lnTo>
                    <a:pt x="1018" y="603"/>
                  </a:lnTo>
                  <a:lnTo>
                    <a:pt x="977" y="603"/>
                  </a:lnTo>
                  <a:lnTo>
                    <a:pt x="948" y="601"/>
                  </a:lnTo>
                  <a:lnTo>
                    <a:pt x="931" y="601"/>
                  </a:lnTo>
                  <a:lnTo>
                    <a:pt x="914" y="601"/>
                  </a:lnTo>
                  <a:lnTo>
                    <a:pt x="885" y="603"/>
                  </a:lnTo>
                  <a:lnTo>
                    <a:pt x="844" y="603"/>
                  </a:lnTo>
                  <a:lnTo>
                    <a:pt x="792" y="603"/>
                  </a:lnTo>
                  <a:lnTo>
                    <a:pt x="734" y="605"/>
                  </a:lnTo>
                  <a:lnTo>
                    <a:pt x="669" y="605"/>
                  </a:lnTo>
                  <a:lnTo>
                    <a:pt x="601" y="605"/>
                  </a:lnTo>
                  <a:lnTo>
                    <a:pt x="528" y="607"/>
                  </a:lnTo>
                  <a:lnTo>
                    <a:pt x="454" y="607"/>
                  </a:lnTo>
                  <a:lnTo>
                    <a:pt x="382" y="607"/>
                  </a:lnTo>
                  <a:lnTo>
                    <a:pt x="311" y="607"/>
                  </a:lnTo>
                  <a:lnTo>
                    <a:pt x="246" y="607"/>
                  </a:lnTo>
                  <a:lnTo>
                    <a:pt x="185" y="607"/>
                  </a:lnTo>
                  <a:lnTo>
                    <a:pt x="131" y="605"/>
                  </a:lnTo>
                  <a:lnTo>
                    <a:pt x="89" y="605"/>
                  </a:lnTo>
                  <a:lnTo>
                    <a:pt x="55" y="603"/>
                  </a:lnTo>
                  <a:lnTo>
                    <a:pt x="33" y="601"/>
                  </a:lnTo>
                  <a:lnTo>
                    <a:pt x="13" y="598"/>
                  </a:lnTo>
                  <a:lnTo>
                    <a:pt x="2" y="588"/>
                  </a:lnTo>
                  <a:lnTo>
                    <a:pt x="0" y="577"/>
                  </a:lnTo>
                  <a:lnTo>
                    <a:pt x="3" y="564"/>
                  </a:lnTo>
                  <a:lnTo>
                    <a:pt x="16" y="550"/>
                  </a:lnTo>
                  <a:lnTo>
                    <a:pt x="33" y="531"/>
                  </a:lnTo>
                  <a:lnTo>
                    <a:pt x="54" y="513"/>
                  </a:lnTo>
                  <a:lnTo>
                    <a:pt x="79" y="491"/>
                  </a:lnTo>
                  <a:lnTo>
                    <a:pt x="109" y="469"/>
                  </a:lnTo>
                  <a:lnTo>
                    <a:pt x="139" y="446"/>
                  </a:lnTo>
                  <a:lnTo>
                    <a:pt x="176" y="415"/>
                  </a:lnTo>
                  <a:lnTo>
                    <a:pt x="202" y="384"/>
                  </a:lnTo>
                  <a:lnTo>
                    <a:pt x="224" y="351"/>
                  </a:lnTo>
                  <a:lnTo>
                    <a:pt x="239" y="321"/>
                  </a:lnTo>
                  <a:lnTo>
                    <a:pt x="248" y="293"/>
                  </a:lnTo>
                  <a:lnTo>
                    <a:pt x="254" y="271"/>
                  </a:lnTo>
                  <a:lnTo>
                    <a:pt x="256" y="258"/>
                  </a:lnTo>
                  <a:lnTo>
                    <a:pt x="258" y="253"/>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Freeform 7"/>
            <p:cNvSpPr>
              <a:spLocks/>
            </p:cNvSpPr>
            <p:nvPr/>
          </p:nvSpPr>
          <p:spPr bwMode="auto">
            <a:xfrm>
              <a:off x="3294063" y="3997325"/>
              <a:ext cx="1036637" cy="550863"/>
            </a:xfrm>
            <a:custGeom>
              <a:avLst/>
              <a:gdLst>
                <a:gd name="T0" fmla="*/ 916 w 1306"/>
                <a:gd name="T1" fmla="*/ 6 h 694"/>
                <a:gd name="T2" fmla="*/ 1007 w 1306"/>
                <a:gd name="T3" fmla="*/ 32 h 694"/>
                <a:gd name="T4" fmla="*/ 1096 w 1306"/>
                <a:gd name="T5" fmla="*/ 74 h 694"/>
                <a:gd name="T6" fmla="*/ 1174 w 1306"/>
                <a:gd name="T7" fmla="*/ 129 h 694"/>
                <a:gd name="T8" fmla="*/ 1239 w 1306"/>
                <a:gd name="T9" fmla="*/ 196 h 694"/>
                <a:gd name="T10" fmla="*/ 1284 w 1306"/>
                <a:gd name="T11" fmla="*/ 268 h 694"/>
                <a:gd name="T12" fmla="*/ 1306 w 1306"/>
                <a:gd name="T13" fmla="*/ 343 h 694"/>
                <a:gd name="T14" fmla="*/ 1298 w 1306"/>
                <a:gd name="T15" fmla="*/ 417 h 694"/>
                <a:gd name="T16" fmla="*/ 1258 w 1306"/>
                <a:gd name="T17" fmla="*/ 487 h 694"/>
                <a:gd name="T18" fmla="*/ 1178 w 1306"/>
                <a:gd name="T19" fmla="*/ 548 h 694"/>
                <a:gd name="T20" fmla="*/ 1052 w 1306"/>
                <a:gd name="T21" fmla="*/ 601 h 694"/>
                <a:gd name="T22" fmla="*/ 901 w 1306"/>
                <a:gd name="T23" fmla="*/ 644 h 694"/>
                <a:gd name="T24" fmla="*/ 749 w 1306"/>
                <a:gd name="T25" fmla="*/ 671 h 694"/>
                <a:gd name="T26" fmla="*/ 597 w 1306"/>
                <a:gd name="T27" fmla="*/ 688 h 694"/>
                <a:gd name="T28" fmla="*/ 454 w 1306"/>
                <a:gd name="T29" fmla="*/ 694 h 694"/>
                <a:gd name="T30" fmla="*/ 321 w 1306"/>
                <a:gd name="T31" fmla="*/ 692 h 694"/>
                <a:gd name="T32" fmla="*/ 206 w 1306"/>
                <a:gd name="T33" fmla="*/ 683 h 694"/>
                <a:gd name="T34" fmla="*/ 111 w 1306"/>
                <a:gd name="T35" fmla="*/ 671 h 694"/>
                <a:gd name="T36" fmla="*/ 42 w 1306"/>
                <a:gd name="T37" fmla="*/ 657 h 694"/>
                <a:gd name="T38" fmla="*/ 5 w 1306"/>
                <a:gd name="T39" fmla="*/ 642 h 694"/>
                <a:gd name="T40" fmla="*/ 3 w 1306"/>
                <a:gd name="T41" fmla="*/ 631 h 694"/>
                <a:gd name="T42" fmla="*/ 42 w 1306"/>
                <a:gd name="T43" fmla="*/ 624 h 694"/>
                <a:gd name="T44" fmla="*/ 152 w 1306"/>
                <a:gd name="T45" fmla="*/ 622 h 694"/>
                <a:gd name="T46" fmla="*/ 271 w 1306"/>
                <a:gd name="T47" fmla="*/ 607 h 694"/>
                <a:gd name="T48" fmla="*/ 360 w 1306"/>
                <a:gd name="T49" fmla="*/ 576 h 694"/>
                <a:gd name="T50" fmla="*/ 426 w 1306"/>
                <a:gd name="T51" fmla="*/ 522 h 694"/>
                <a:gd name="T52" fmla="*/ 478 w 1306"/>
                <a:gd name="T53" fmla="*/ 445 h 694"/>
                <a:gd name="T54" fmla="*/ 523 w 1306"/>
                <a:gd name="T55" fmla="*/ 340 h 694"/>
                <a:gd name="T56" fmla="*/ 571 w 1306"/>
                <a:gd name="T57" fmla="*/ 201 h 694"/>
                <a:gd name="T58" fmla="*/ 625 w 1306"/>
                <a:gd name="T59" fmla="*/ 105 h 694"/>
                <a:gd name="T60" fmla="*/ 695 w 1306"/>
                <a:gd name="T61" fmla="*/ 41 h 694"/>
                <a:gd name="T62" fmla="*/ 779 w 1306"/>
                <a:gd name="T63" fmla="*/ 8 h 694"/>
                <a:gd name="T64" fmla="*/ 868 w 1306"/>
                <a:gd name="T6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06" h="694">
                  <a:moveTo>
                    <a:pt x="868" y="0"/>
                  </a:moveTo>
                  <a:lnTo>
                    <a:pt x="916" y="6"/>
                  </a:lnTo>
                  <a:lnTo>
                    <a:pt x="963" y="17"/>
                  </a:lnTo>
                  <a:lnTo>
                    <a:pt x="1007" y="32"/>
                  </a:lnTo>
                  <a:lnTo>
                    <a:pt x="1053" y="50"/>
                  </a:lnTo>
                  <a:lnTo>
                    <a:pt x="1096" y="74"/>
                  </a:lnTo>
                  <a:lnTo>
                    <a:pt x="1137" y="100"/>
                  </a:lnTo>
                  <a:lnTo>
                    <a:pt x="1174" y="129"/>
                  </a:lnTo>
                  <a:lnTo>
                    <a:pt x="1209" y="161"/>
                  </a:lnTo>
                  <a:lnTo>
                    <a:pt x="1239" y="196"/>
                  </a:lnTo>
                  <a:lnTo>
                    <a:pt x="1263" y="231"/>
                  </a:lnTo>
                  <a:lnTo>
                    <a:pt x="1284" y="268"/>
                  </a:lnTo>
                  <a:lnTo>
                    <a:pt x="1298" y="305"/>
                  </a:lnTo>
                  <a:lnTo>
                    <a:pt x="1306" y="343"/>
                  </a:lnTo>
                  <a:lnTo>
                    <a:pt x="1306" y="380"/>
                  </a:lnTo>
                  <a:lnTo>
                    <a:pt x="1298" y="417"/>
                  </a:lnTo>
                  <a:lnTo>
                    <a:pt x="1282" y="452"/>
                  </a:lnTo>
                  <a:lnTo>
                    <a:pt x="1258" y="487"/>
                  </a:lnTo>
                  <a:lnTo>
                    <a:pt x="1222" y="518"/>
                  </a:lnTo>
                  <a:lnTo>
                    <a:pt x="1178" y="548"/>
                  </a:lnTo>
                  <a:lnTo>
                    <a:pt x="1124" y="576"/>
                  </a:lnTo>
                  <a:lnTo>
                    <a:pt x="1052" y="601"/>
                  </a:lnTo>
                  <a:lnTo>
                    <a:pt x="977" y="625"/>
                  </a:lnTo>
                  <a:lnTo>
                    <a:pt x="901" y="644"/>
                  </a:lnTo>
                  <a:lnTo>
                    <a:pt x="825" y="660"/>
                  </a:lnTo>
                  <a:lnTo>
                    <a:pt x="749" y="671"/>
                  </a:lnTo>
                  <a:lnTo>
                    <a:pt x="673" y="681"/>
                  </a:lnTo>
                  <a:lnTo>
                    <a:pt x="597" y="688"/>
                  </a:lnTo>
                  <a:lnTo>
                    <a:pt x="525" y="692"/>
                  </a:lnTo>
                  <a:lnTo>
                    <a:pt x="454" y="694"/>
                  </a:lnTo>
                  <a:lnTo>
                    <a:pt x="386" y="694"/>
                  </a:lnTo>
                  <a:lnTo>
                    <a:pt x="321" y="692"/>
                  </a:lnTo>
                  <a:lnTo>
                    <a:pt x="261" y="688"/>
                  </a:lnTo>
                  <a:lnTo>
                    <a:pt x="206" y="683"/>
                  </a:lnTo>
                  <a:lnTo>
                    <a:pt x="156" y="677"/>
                  </a:lnTo>
                  <a:lnTo>
                    <a:pt x="111" y="671"/>
                  </a:lnTo>
                  <a:lnTo>
                    <a:pt x="74" y="664"/>
                  </a:lnTo>
                  <a:lnTo>
                    <a:pt x="42" y="657"/>
                  </a:lnTo>
                  <a:lnTo>
                    <a:pt x="20" y="649"/>
                  </a:lnTo>
                  <a:lnTo>
                    <a:pt x="5" y="642"/>
                  </a:lnTo>
                  <a:lnTo>
                    <a:pt x="0" y="636"/>
                  </a:lnTo>
                  <a:lnTo>
                    <a:pt x="3" y="631"/>
                  </a:lnTo>
                  <a:lnTo>
                    <a:pt x="18" y="627"/>
                  </a:lnTo>
                  <a:lnTo>
                    <a:pt x="42" y="624"/>
                  </a:lnTo>
                  <a:lnTo>
                    <a:pt x="80" y="624"/>
                  </a:lnTo>
                  <a:lnTo>
                    <a:pt x="152" y="622"/>
                  </a:lnTo>
                  <a:lnTo>
                    <a:pt x="217" y="616"/>
                  </a:lnTo>
                  <a:lnTo>
                    <a:pt x="271" y="607"/>
                  </a:lnTo>
                  <a:lnTo>
                    <a:pt x="319" y="594"/>
                  </a:lnTo>
                  <a:lnTo>
                    <a:pt x="360" y="576"/>
                  </a:lnTo>
                  <a:lnTo>
                    <a:pt x="395" y="552"/>
                  </a:lnTo>
                  <a:lnTo>
                    <a:pt x="426" y="522"/>
                  </a:lnTo>
                  <a:lnTo>
                    <a:pt x="452" y="487"/>
                  </a:lnTo>
                  <a:lnTo>
                    <a:pt x="478" y="445"/>
                  </a:lnTo>
                  <a:lnTo>
                    <a:pt x="501" y="397"/>
                  </a:lnTo>
                  <a:lnTo>
                    <a:pt x="523" y="340"/>
                  </a:lnTo>
                  <a:lnTo>
                    <a:pt x="547" y="275"/>
                  </a:lnTo>
                  <a:lnTo>
                    <a:pt x="571" y="201"/>
                  </a:lnTo>
                  <a:lnTo>
                    <a:pt x="595" y="148"/>
                  </a:lnTo>
                  <a:lnTo>
                    <a:pt x="625" y="105"/>
                  </a:lnTo>
                  <a:lnTo>
                    <a:pt x="658" y="69"/>
                  </a:lnTo>
                  <a:lnTo>
                    <a:pt x="695" y="41"/>
                  </a:lnTo>
                  <a:lnTo>
                    <a:pt x="736" y="21"/>
                  </a:lnTo>
                  <a:lnTo>
                    <a:pt x="779" y="8"/>
                  </a:lnTo>
                  <a:lnTo>
                    <a:pt x="823" y="2"/>
                  </a:lnTo>
                  <a:lnTo>
                    <a:pt x="8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8"/>
            <p:cNvSpPr>
              <a:spLocks noEditPoints="1"/>
            </p:cNvSpPr>
            <p:nvPr/>
          </p:nvSpPr>
          <p:spPr bwMode="auto">
            <a:xfrm>
              <a:off x="4149725" y="1647825"/>
              <a:ext cx="2060575" cy="2432050"/>
            </a:xfrm>
            <a:custGeom>
              <a:avLst/>
              <a:gdLst>
                <a:gd name="T0" fmla="*/ 2235 w 2595"/>
                <a:gd name="T1" fmla="*/ 94 h 3065"/>
                <a:gd name="T2" fmla="*/ 2172 w 2595"/>
                <a:gd name="T3" fmla="*/ 100 h 3065"/>
                <a:gd name="T4" fmla="*/ 2098 w 2595"/>
                <a:gd name="T5" fmla="*/ 120 h 3065"/>
                <a:gd name="T6" fmla="*/ 2022 w 2595"/>
                <a:gd name="T7" fmla="*/ 159 h 3065"/>
                <a:gd name="T8" fmla="*/ 1949 w 2595"/>
                <a:gd name="T9" fmla="*/ 222 h 3065"/>
                <a:gd name="T10" fmla="*/ 1951 w 2595"/>
                <a:gd name="T11" fmla="*/ 292 h 3065"/>
                <a:gd name="T12" fmla="*/ 1998 w 2595"/>
                <a:gd name="T13" fmla="*/ 332 h 3065"/>
                <a:gd name="T14" fmla="*/ 2022 w 2595"/>
                <a:gd name="T15" fmla="*/ 354 h 3065"/>
                <a:gd name="T16" fmla="*/ 2029 w 2595"/>
                <a:gd name="T17" fmla="*/ 362 h 3065"/>
                <a:gd name="T18" fmla="*/ 2033 w 2595"/>
                <a:gd name="T19" fmla="*/ 349 h 3065"/>
                <a:gd name="T20" fmla="*/ 2053 w 2595"/>
                <a:gd name="T21" fmla="*/ 308 h 3065"/>
                <a:gd name="T22" fmla="*/ 2100 w 2595"/>
                <a:gd name="T23" fmla="*/ 251 h 3065"/>
                <a:gd name="T24" fmla="*/ 2176 w 2595"/>
                <a:gd name="T25" fmla="*/ 177 h 3065"/>
                <a:gd name="T26" fmla="*/ 2294 w 2595"/>
                <a:gd name="T27" fmla="*/ 98 h 3065"/>
                <a:gd name="T28" fmla="*/ 2278 w 2595"/>
                <a:gd name="T29" fmla="*/ 96 h 3065"/>
                <a:gd name="T30" fmla="*/ 2283 w 2595"/>
                <a:gd name="T31" fmla="*/ 0 h 3065"/>
                <a:gd name="T32" fmla="*/ 2385 w 2595"/>
                <a:gd name="T33" fmla="*/ 19 h 3065"/>
                <a:gd name="T34" fmla="*/ 2474 w 2595"/>
                <a:gd name="T35" fmla="*/ 69 h 3065"/>
                <a:gd name="T36" fmla="*/ 2543 w 2595"/>
                <a:gd name="T37" fmla="*/ 146 h 3065"/>
                <a:gd name="T38" fmla="*/ 2584 w 2595"/>
                <a:gd name="T39" fmla="*/ 242 h 3065"/>
                <a:gd name="T40" fmla="*/ 2595 w 2595"/>
                <a:gd name="T41" fmla="*/ 349 h 3065"/>
                <a:gd name="T42" fmla="*/ 2578 w 2595"/>
                <a:gd name="T43" fmla="*/ 463 h 3065"/>
                <a:gd name="T44" fmla="*/ 2534 w 2595"/>
                <a:gd name="T45" fmla="*/ 579 h 3065"/>
                <a:gd name="T46" fmla="*/ 2461 w 2595"/>
                <a:gd name="T47" fmla="*/ 690 h 3065"/>
                <a:gd name="T48" fmla="*/ 385 w 2595"/>
                <a:gd name="T49" fmla="*/ 2941 h 3065"/>
                <a:gd name="T50" fmla="*/ 334 w 2595"/>
                <a:gd name="T51" fmla="*/ 3006 h 3065"/>
                <a:gd name="T52" fmla="*/ 296 w 2595"/>
                <a:gd name="T53" fmla="*/ 3046 h 3065"/>
                <a:gd name="T54" fmla="*/ 269 w 2595"/>
                <a:gd name="T55" fmla="*/ 3063 h 3065"/>
                <a:gd name="T56" fmla="*/ 239 w 2595"/>
                <a:gd name="T57" fmla="*/ 3059 h 3065"/>
                <a:gd name="T58" fmla="*/ 204 w 2595"/>
                <a:gd name="T59" fmla="*/ 3037 h 3065"/>
                <a:gd name="T60" fmla="*/ 155 w 2595"/>
                <a:gd name="T61" fmla="*/ 2996 h 3065"/>
                <a:gd name="T62" fmla="*/ 91 w 2595"/>
                <a:gd name="T63" fmla="*/ 2945 h 3065"/>
                <a:gd name="T64" fmla="*/ 39 w 2595"/>
                <a:gd name="T65" fmla="*/ 2904 h 3065"/>
                <a:gd name="T66" fmla="*/ 9 w 2595"/>
                <a:gd name="T67" fmla="*/ 2877 h 3065"/>
                <a:gd name="T68" fmla="*/ 0 w 2595"/>
                <a:gd name="T69" fmla="*/ 2849 h 3065"/>
                <a:gd name="T70" fmla="*/ 11 w 2595"/>
                <a:gd name="T71" fmla="*/ 2818 h 3065"/>
                <a:gd name="T72" fmla="*/ 42 w 2595"/>
                <a:gd name="T73" fmla="*/ 2773 h 3065"/>
                <a:gd name="T74" fmla="*/ 94 w 2595"/>
                <a:gd name="T75" fmla="*/ 2709 h 3065"/>
                <a:gd name="T76" fmla="*/ 1868 w 2595"/>
                <a:gd name="T77" fmla="*/ 214 h 3065"/>
                <a:gd name="T78" fmla="*/ 1961 w 2595"/>
                <a:gd name="T79" fmla="*/ 120 h 3065"/>
                <a:gd name="T80" fmla="*/ 2064 w 2595"/>
                <a:gd name="T81" fmla="*/ 52 h 3065"/>
                <a:gd name="T82" fmla="*/ 2174 w 2595"/>
                <a:gd name="T83" fmla="*/ 11 h 3065"/>
                <a:gd name="T84" fmla="*/ 2283 w 2595"/>
                <a:gd name="T85" fmla="*/ 0 h 3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95" h="3065">
                  <a:moveTo>
                    <a:pt x="2259" y="94"/>
                  </a:moveTo>
                  <a:lnTo>
                    <a:pt x="2235" y="94"/>
                  </a:lnTo>
                  <a:lnTo>
                    <a:pt x="2205" y="96"/>
                  </a:lnTo>
                  <a:lnTo>
                    <a:pt x="2172" y="100"/>
                  </a:lnTo>
                  <a:lnTo>
                    <a:pt x="2135" y="109"/>
                  </a:lnTo>
                  <a:lnTo>
                    <a:pt x="2098" y="120"/>
                  </a:lnTo>
                  <a:lnTo>
                    <a:pt x="2059" y="137"/>
                  </a:lnTo>
                  <a:lnTo>
                    <a:pt x="2022" y="159"/>
                  </a:lnTo>
                  <a:lnTo>
                    <a:pt x="1985" y="187"/>
                  </a:lnTo>
                  <a:lnTo>
                    <a:pt x="1949" y="222"/>
                  </a:lnTo>
                  <a:lnTo>
                    <a:pt x="1918" y="266"/>
                  </a:lnTo>
                  <a:lnTo>
                    <a:pt x="1951" y="292"/>
                  </a:lnTo>
                  <a:lnTo>
                    <a:pt x="1977" y="314"/>
                  </a:lnTo>
                  <a:lnTo>
                    <a:pt x="1998" y="332"/>
                  </a:lnTo>
                  <a:lnTo>
                    <a:pt x="2012" y="345"/>
                  </a:lnTo>
                  <a:lnTo>
                    <a:pt x="2022" y="354"/>
                  </a:lnTo>
                  <a:lnTo>
                    <a:pt x="2027" y="360"/>
                  </a:lnTo>
                  <a:lnTo>
                    <a:pt x="2029" y="362"/>
                  </a:lnTo>
                  <a:lnTo>
                    <a:pt x="2029" y="358"/>
                  </a:lnTo>
                  <a:lnTo>
                    <a:pt x="2033" y="349"/>
                  </a:lnTo>
                  <a:lnTo>
                    <a:pt x="2042" y="330"/>
                  </a:lnTo>
                  <a:lnTo>
                    <a:pt x="2053" y="308"/>
                  </a:lnTo>
                  <a:lnTo>
                    <a:pt x="2074" y="282"/>
                  </a:lnTo>
                  <a:lnTo>
                    <a:pt x="2100" y="251"/>
                  </a:lnTo>
                  <a:lnTo>
                    <a:pt x="2133" y="216"/>
                  </a:lnTo>
                  <a:lnTo>
                    <a:pt x="2176" y="177"/>
                  </a:lnTo>
                  <a:lnTo>
                    <a:pt x="2229" y="139"/>
                  </a:lnTo>
                  <a:lnTo>
                    <a:pt x="2294" y="98"/>
                  </a:lnTo>
                  <a:lnTo>
                    <a:pt x="2291" y="96"/>
                  </a:lnTo>
                  <a:lnTo>
                    <a:pt x="2278" y="96"/>
                  </a:lnTo>
                  <a:lnTo>
                    <a:pt x="2259" y="94"/>
                  </a:lnTo>
                  <a:close/>
                  <a:moveTo>
                    <a:pt x="2283" y="0"/>
                  </a:moveTo>
                  <a:lnTo>
                    <a:pt x="2335" y="6"/>
                  </a:lnTo>
                  <a:lnTo>
                    <a:pt x="2385" y="19"/>
                  </a:lnTo>
                  <a:lnTo>
                    <a:pt x="2432" y="39"/>
                  </a:lnTo>
                  <a:lnTo>
                    <a:pt x="2474" y="69"/>
                  </a:lnTo>
                  <a:lnTo>
                    <a:pt x="2513" y="104"/>
                  </a:lnTo>
                  <a:lnTo>
                    <a:pt x="2543" y="146"/>
                  </a:lnTo>
                  <a:lnTo>
                    <a:pt x="2567" y="192"/>
                  </a:lnTo>
                  <a:lnTo>
                    <a:pt x="2584" y="242"/>
                  </a:lnTo>
                  <a:lnTo>
                    <a:pt x="2593" y="294"/>
                  </a:lnTo>
                  <a:lnTo>
                    <a:pt x="2595" y="349"/>
                  </a:lnTo>
                  <a:lnTo>
                    <a:pt x="2589" y="406"/>
                  </a:lnTo>
                  <a:lnTo>
                    <a:pt x="2578" y="463"/>
                  </a:lnTo>
                  <a:lnTo>
                    <a:pt x="2560" y="522"/>
                  </a:lnTo>
                  <a:lnTo>
                    <a:pt x="2534" y="579"/>
                  </a:lnTo>
                  <a:lnTo>
                    <a:pt x="2502" y="636"/>
                  </a:lnTo>
                  <a:lnTo>
                    <a:pt x="2461" y="690"/>
                  </a:lnTo>
                  <a:lnTo>
                    <a:pt x="419" y="2899"/>
                  </a:lnTo>
                  <a:lnTo>
                    <a:pt x="385" y="2941"/>
                  </a:lnTo>
                  <a:lnTo>
                    <a:pt x="358" y="2976"/>
                  </a:lnTo>
                  <a:lnTo>
                    <a:pt x="334" y="3006"/>
                  </a:lnTo>
                  <a:lnTo>
                    <a:pt x="313" y="3030"/>
                  </a:lnTo>
                  <a:lnTo>
                    <a:pt x="296" y="3046"/>
                  </a:lnTo>
                  <a:lnTo>
                    <a:pt x="282" y="3057"/>
                  </a:lnTo>
                  <a:lnTo>
                    <a:pt x="269" y="3063"/>
                  </a:lnTo>
                  <a:lnTo>
                    <a:pt x="254" y="3065"/>
                  </a:lnTo>
                  <a:lnTo>
                    <a:pt x="239" y="3059"/>
                  </a:lnTo>
                  <a:lnTo>
                    <a:pt x="222" y="3050"/>
                  </a:lnTo>
                  <a:lnTo>
                    <a:pt x="204" y="3037"/>
                  </a:lnTo>
                  <a:lnTo>
                    <a:pt x="181" y="3019"/>
                  </a:lnTo>
                  <a:lnTo>
                    <a:pt x="155" y="2996"/>
                  </a:lnTo>
                  <a:lnTo>
                    <a:pt x="122" y="2971"/>
                  </a:lnTo>
                  <a:lnTo>
                    <a:pt x="91" y="2945"/>
                  </a:lnTo>
                  <a:lnTo>
                    <a:pt x="63" y="2923"/>
                  </a:lnTo>
                  <a:lnTo>
                    <a:pt x="39" y="2904"/>
                  </a:lnTo>
                  <a:lnTo>
                    <a:pt x="22" y="2889"/>
                  </a:lnTo>
                  <a:lnTo>
                    <a:pt x="9" y="2877"/>
                  </a:lnTo>
                  <a:lnTo>
                    <a:pt x="1" y="2862"/>
                  </a:lnTo>
                  <a:lnTo>
                    <a:pt x="0" y="2849"/>
                  </a:lnTo>
                  <a:lnTo>
                    <a:pt x="3" y="2834"/>
                  </a:lnTo>
                  <a:lnTo>
                    <a:pt x="11" y="2818"/>
                  </a:lnTo>
                  <a:lnTo>
                    <a:pt x="24" y="2797"/>
                  </a:lnTo>
                  <a:lnTo>
                    <a:pt x="42" y="2773"/>
                  </a:lnTo>
                  <a:lnTo>
                    <a:pt x="66" y="2744"/>
                  </a:lnTo>
                  <a:lnTo>
                    <a:pt x="94" y="2709"/>
                  </a:lnTo>
                  <a:lnTo>
                    <a:pt x="129" y="2668"/>
                  </a:lnTo>
                  <a:lnTo>
                    <a:pt x="1868" y="214"/>
                  </a:lnTo>
                  <a:lnTo>
                    <a:pt x="1912" y="163"/>
                  </a:lnTo>
                  <a:lnTo>
                    <a:pt x="1961" y="120"/>
                  </a:lnTo>
                  <a:lnTo>
                    <a:pt x="2011" y="83"/>
                  </a:lnTo>
                  <a:lnTo>
                    <a:pt x="2064" y="52"/>
                  </a:lnTo>
                  <a:lnTo>
                    <a:pt x="2118" y="28"/>
                  </a:lnTo>
                  <a:lnTo>
                    <a:pt x="2174" y="11"/>
                  </a:lnTo>
                  <a:lnTo>
                    <a:pt x="2229" y="2"/>
                  </a:lnTo>
                  <a:lnTo>
                    <a:pt x="22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9"/>
            <p:cNvSpPr>
              <a:spLocks/>
            </p:cNvSpPr>
            <p:nvPr/>
          </p:nvSpPr>
          <p:spPr bwMode="auto">
            <a:xfrm>
              <a:off x="2062163" y="2360613"/>
              <a:ext cx="4859337" cy="3186113"/>
            </a:xfrm>
            <a:custGeom>
              <a:avLst/>
              <a:gdLst>
                <a:gd name="T0" fmla="*/ 245 w 6122"/>
                <a:gd name="T1" fmla="*/ 0 h 4016"/>
                <a:gd name="T2" fmla="*/ 3760 w 6122"/>
                <a:gd name="T3" fmla="*/ 0 h 4016"/>
                <a:gd name="T4" fmla="*/ 3501 w 6122"/>
                <a:gd name="T5" fmla="*/ 365 h 4016"/>
                <a:gd name="T6" fmla="*/ 367 w 6122"/>
                <a:gd name="T7" fmla="*/ 365 h 4016"/>
                <a:gd name="T8" fmla="*/ 367 w 6122"/>
                <a:gd name="T9" fmla="*/ 3286 h 4016"/>
                <a:gd name="T10" fmla="*/ 5755 w 6122"/>
                <a:gd name="T11" fmla="*/ 3286 h 4016"/>
                <a:gd name="T12" fmla="*/ 5755 w 6122"/>
                <a:gd name="T13" fmla="*/ 365 h 4016"/>
                <a:gd name="T14" fmla="*/ 4775 w 6122"/>
                <a:gd name="T15" fmla="*/ 365 h 4016"/>
                <a:gd name="T16" fmla="*/ 5113 w 6122"/>
                <a:gd name="T17" fmla="*/ 0 h 4016"/>
                <a:gd name="T18" fmla="*/ 5877 w 6122"/>
                <a:gd name="T19" fmla="*/ 0 h 4016"/>
                <a:gd name="T20" fmla="*/ 5927 w 6122"/>
                <a:gd name="T21" fmla="*/ 4 h 4016"/>
                <a:gd name="T22" fmla="*/ 5972 w 6122"/>
                <a:gd name="T23" fmla="*/ 19 h 4016"/>
                <a:gd name="T24" fmla="*/ 6014 w 6122"/>
                <a:gd name="T25" fmla="*/ 41 h 4016"/>
                <a:gd name="T26" fmla="*/ 6050 w 6122"/>
                <a:gd name="T27" fmla="*/ 70 h 4016"/>
                <a:gd name="T28" fmla="*/ 6079 w 6122"/>
                <a:gd name="T29" fmla="*/ 107 h 4016"/>
                <a:gd name="T30" fmla="*/ 6103 w 6122"/>
                <a:gd name="T31" fmla="*/ 148 h 4016"/>
                <a:gd name="T32" fmla="*/ 6116 w 6122"/>
                <a:gd name="T33" fmla="*/ 194 h 4016"/>
                <a:gd name="T34" fmla="*/ 6122 w 6122"/>
                <a:gd name="T35" fmla="*/ 244 h 4016"/>
                <a:gd name="T36" fmla="*/ 6122 w 6122"/>
                <a:gd name="T37" fmla="*/ 3772 h 4016"/>
                <a:gd name="T38" fmla="*/ 6116 w 6122"/>
                <a:gd name="T39" fmla="*/ 3820 h 4016"/>
                <a:gd name="T40" fmla="*/ 6103 w 6122"/>
                <a:gd name="T41" fmla="*/ 3866 h 4016"/>
                <a:gd name="T42" fmla="*/ 6079 w 6122"/>
                <a:gd name="T43" fmla="*/ 3909 h 4016"/>
                <a:gd name="T44" fmla="*/ 6050 w 6122"/>
                <a:gd name="T45" fmla="*/ 3944 h 4016"/>
                <a:gd name="T46" fmla="*/ 6014 w 6122"/>
                <a:gd name="T47" fmla="*/ 3973 h 4016"/>
                <a:gd name="T48" fmla="*/ 5972 w 6122"/>
                <a:gd name="T49" fmla="*/ 3996 h 4016"/>
                <a:gd name="T50" fmla="*/ 5927 w 6122"/>
                <a:gd name="T51" fmla="*/ 4010 h 4016"/>
                <a:gd name="T52" fmla="*/ 5877 w 6122"/>
                <a:gd name="T53" fmla="*/ 4016 h 4016"/>
                <a:gd name="T54" fmla="*/ 245 w 6122"/>
                <a:gd name="T55" fmla="*/ 4016 h 4016"/>
                <a:gd name="T56" fmla="*/ 195 w 6122"/>
                <a:gd name="T57" fmla="*/ 4010 h 4016"/>
                <a:gd name="T58" fmla="*/ 150 w 6122"/>
                <a:gd name="T59" fmla="*/ 3996 h 4016"/>
                <a:gd name="T60" fmla="*/ 108 w 6122"/>
                <a:gd name="T61" fmla="*/ 3973 h 4016"/>
                <a:gd name="T62" fmla="*/ 72 w 6122"/>
                <a:gd name="T63" fmla="*/ 3944 h 4016"/>
                <a:gd name="T64" fmla="*/ 43 w 6122"/>
                <a:gd name="T65" fmla="*/ 3909 h 4016"/>
                <a:gd name="T66" fmla="*/ 19 w 6122"/>
                <a:gd name="T67" fmla="*/ 3866 h 4016"/>
                <a:gd name="T68" fmla="*/ 6 w 6122"/>
                <a:gd name="T69" fmla="*/ 3820 h 4016"/>
                <a:gd name="T70" fmla="*/ 0 w 6122"/>
                <a:gd name="T71" fmla="*/ 3772 h 4016"/>
                <a:gd name="T72" fmla="*/ 0 w 6122"/>
                <a:gd name="T73" fmla="*/ 244 h 4016"/>
                <a:gd name="T74" fmla="*/ 6 w 6122"/>
                <a:gd name="T75" fmla="*/ 194 h 4016"/>
                <a:gd name="T76" fmla="*/ 19 w 6122"/>
                <a:gd name="T77" fmla="*/ 148 h 4016"/>
                <a:gd name="T78" fmla="*/ 43 w 6122"/>
                <a:gd name="T79" fmla="*/ 107 h 4016"/>
                <a:gd name="T80" fmla="*/ 72 w 6122"/>
                <a:gd name="T81" fmla="*/ 70 h 4016"/>
                <a:gd name="T82" fmla="*/ 108 w 6122"/>
                <a:gd name="T83" fmla="*/ 41 h 4016"/>
                <a:gd name="T84" fmla="*/ 150 w 6122"/>
                <a:gd name="T85" fmla="*/ 19 h 4016"/>
                <a:gd name="T86" fmla="*/ 195 w 6122"/>
                <a:gd name="T87" fmla="*/ 4 h 4016"/>
                <a:gd name="T88" fmla="*/ 245 w 6122"/>
                <a:gd name="T89" fmla="*/ 0 h 4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22" h="4016">
                  <a:moveTo>
                    <a:pt x="245" y="0"/>
                  </a:moveTo>
                  <a:lnTo>
                    <a:pt x="3760" y="0"/>
                  </a:lnTo>
                  <a:lnTo>
                    <a:pt x="3501" y="365"/>
                  </a:lnTo>
                  <a:lnTo>
                    <a:pt x="367" y="365"/>
                  </a:lnTo>
                  <a:lnTo>
                    <a:pt x="367" y="3286"/>
                  </a:lnTo>
                  <a:lnTo>
                    <a:pt x="5755" y="3286"/>
                  </a:lnTo>
                  <a:lnTo>
                    <a:pt x="5755" y="365"/>
                  </a:lnTo>
                  <a:lnTo>
                    <a:pt x="4775" y="365"/>
                  </a:lnTo>
                  <a:lnTo>
                    <a:pt x="5113" y="0"/>
                  </a:lnTo>
                  <a:lnTo>
                    <a:pt x="5877" y="0"/>
                  </a:lnTo>
                  <a:lnTo>
                    <a:pt x="5927" y="4"/>
                  </a:lnTo>
                  <a:lnTo>
                    <a:pt x="5972" y="19"/>
                  </a:lnTo>
                  <a:lnTo>
                    <a:pt x="6014" y="41"/>
                  </a:lnTo>
                  <a:lnTo>
                    <a:pt x="6050" y="70"/>
                  </a:lnTo>
                  <a:lnTo>
                    <a:pt x="6079" y="107"/>
                  </a:lnTo>
                  <a:lnTo>
                    <a:pt x="6103" y="148"/>
                  </a:lnTo>
                  <a:lnTo>
                    <a:pt x="6116" y="194"/>
                  </a:lnTo>
                  <a:lnTo>
                    <a:pt x="6122" y="244"/>
                  </a:lnTo>
                  <a:lnTo>
                    <a:pt x="6122" y="3772"/>
                  </a:lnTo>
                  <a:lnTo>
                    <a:pt x="6116" y="3820"/>
                  </a:lnTo>
                  <a:lnTo>
                    <a:pt x="6103" y="3866"/>
                  </a:lnTo>
                  <a:lnTo>
                    <a:pt x="6079" y="3909"/>
                  </a:lnTo>
                  <a:lnTo>
                    <a:pt x="6050" y="3944"/>
                  </a:lnTo>
                  <a:lnTo>
                    <a:pt x="6014" y="3973"/>
                  </a:lnTo>
                  <a:lnTo>
                    <a:pt x="5972" y="3996"/>
                  </a:lnTo>
                  <a:lnTo>
                    <a:pt x="5927" y="4010"/>
                  </a:lnTo>
                  <a:lnTo>
                    <a:pt x="5877" y="4016"/>
                  </a:lnTo>
                  <a:lnTo>
                    <a:pt x="245" y="4016"/>
                  </a:lnTo>
                  <a:lnTo>
                    <a:pt x="195" y="4010"/>
                  </a:lnTo>
                  <a:lnTo>
                    <a:pt x="150" y="3996"/>
                  </a:lnTo>
                  <a:lnTo>
                    <a:pt x="108" y="3973"/>
                  </a:lnTo>
                  <a:lnTo>
                    <a:pt x="72" y="3944"/>
                  </a:lnTo>
                  <a:lnTo>
                    <a:pt x="43" y="3909"/>
                  </a:lnTo>
                  <a:lnTo>
                    <a:pt x="19" y="3866"/>
                  </a:lnTo>
                  <a:lnTo>
                    <a:pt x="6" y="3820"/>
                  </a:lnTo>
                  <a:lnTo>
                    <a:pt x="0" y="3772"/>
                  </a:lnTo>
                  <a:lnTo>
                    <a:pt x="0" y="244"/>
                  </a:lnTo>
                  <a:lnTo>
                    <a:pt x="6" y="194"/>
                  </a:lnTo>
                  <a:lnTo>
                    <a:pt x="19" y="148"/>
                  </a:lnTo>
                  <a:lnTo>
                    <a:pt x="43" y="107"/>
                  </a:lnTo>
                  <a:lnTo>
                    <a:pt x="72" y="70"/>
                  </a:lnTo>
                  <a:lnTo>
                    <a:pt x="108" y="41"/>
                  </a:lnTo>
                  <a:lnTo>
                    <a:pt x="150" y="19"/>
                  </a:lnTo>
                  <a:lnTo>
                    <a:pt x="195" y="4"/>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3"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5962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oup 54"/>
          <p:cNvGrpSpPr/>
          <p:nvPr userDrawn="1"/>
        </p:nvGrpSpPr>
        <p:grpSpPr>
          <a:xfrm>
            <a:off x="145965" y="121558"/>
            <a:ext cx="817225" cy="753754"/>
            <a:chOff x="3717926" y="2101851"/>
            <a:chExt cx="4989513" cy="4976812"/>
          </a:xfrm>
          <a:solidFill>
            <a:schemeClr val="bg1"/>
          </a:solidFill>
        </p:grpSpPr>
        <p:sp>
          <p:nvSpPr>
            <p:cNvPr id="20" name="Freeform 14"/>
            <p:cNvSpPr>
              <a:spLocks noEditPoints="1"/>
            </p:cNvSpPr>
            <p:nvPr/>
          </p:nvSpPr>
          <p:spPr bwMode="auto">
            <a:xfrm>
              <a:off x="6403976" y="2101851"/>
              <a:ext cx="2303463" cy="2301875"/>
            </a:xfrm>
            <a:custGeom>
              <a:avLst/>
              <a:gdLst>
                <a:gd name="T0" fmla="*/ 426 w 2903"/>
                <a:gd name="T1" fmla="*/ 1602 h 2899"/>
                <a:gd name="T2" fmla="*/ 645 w 2903"/>
                <a:gd name="T3" fmla="*/ 1724 h 2899"/>
                <a:gd name="T4" fmla="*/ 846 w 2903"/>
                <a:gd name="T5" fmla="*/ 1875 h 2899"/>
                <a:gd name="T6" fmla="*/ 1024 w 2903"/>
                <a:gd name="T7" fmla="*/ 2051 h 2899"/>
                <a:gd name="T8" fmla="*/ 1173 w 2903"/>
                <a:gd name="T9" fmla="*/ 2251 h 2899"/>
                <a:gd name="T10" fmla="*/ 1295 w 2903"/>
                <a:gd name="T11" fmla="*/ 2475 h 2899"/>
                <a:gd name="T12" fmla="*/ 2374 w 2903"/>
                <a:gd name="T13" fmla="*/ 2305 h 2899"/>
                <a:gd name="T14" fmla="*/ 2240 w 2903"/>
                <a:gd name="T15" fmla="*/ 1982 h 2899"/>
                <a:gd name="T16" fmla="*/ 2068 w 2903"/>
                <a:gd name="T17" fmla="*/ 1680 h 2899"/>
                <a:gd name="T18" fmla="*/ 1864 w 2903"/>
                <a:gd name="T19" fmla="*/ 1402 h 2899"/>
                <a:gd name="T20" fmla="*/ 1627 w 2903"/>
                <a:gd name="T21" fmla="*/ 1151 h 2899"/>
                <a:gd name="T22" fmla="*/ 1364 w 2903"/>
                <a:gd name="T23" fmla="*/ 930 h 2899"/>
                <a:gd name="T24" fmla="*/ 1071 w 2903"/>
                <a:gd name="T25" fmla="*/ 743 h 2899"/>
                <a:gd name="T26" fmla="*/ 758 w 2903"/>
                <a:gd name="T27" fmla="*/ 590 h 2899"/>
                <a:gd name="T28" fmla="*/ 426 w 2903"/>
                <a:gd name="T29" fmla="*/ 477 h 2899"/>
                <a:gd name="T30" fmla="*/ 250 w 2903"/>
                <a:gd name="T31" fmla="*/ 2 h 2899"/>
                <a:gd name="T32" fmla="*/ 626 w 2903"/>
                <a:gd name="T33" fmla="*/ 93 h 2899"/>
                <a:gd name="T34" fmla="*/ 985 w 2903"/>
                <a:gd name="T35" fmla="*/ 225 h 2899"/>
                <a:gd name="T36" fmla="*/ 1322 w 2903"/>
                <a:gd name="T37" fmla="*/ 397 h 2899"/>
                <a:gd name="T38" fmla="*/ 1635 w 2903"/>
                <a:gd name="T39" fmla="*/ 605 h 2899"/>
                <a:gd name="T40" fmla="*/ 1923 w 2903"/>
                <a:gd name="T41" fmla="*/ 846 h 2899"/>
                <a:gd name="T42" fmla="*/ 2179 w 2903"/>
                <a:gd name="T43" fmla="*/ 1119 h 2899"/>
                <a:gd name="T44" fmla="*/ 2404 w 2903"/>
                <a:gd name="T45" fmla="*/ 1419 h 2899"/>
                <a:gd name="T46" fmla="*/ 2595 w 2903"/>
                <a:gd name="T47" fmla="*/ 1743 h 2899"/>
                <a:gd name="T48" fmla="*/ 2748 w 2903"/>
                <a:gd name="T49" fmla="*/ 2093 h 2899"/>
                <a:gd name="T50" fmla="*/ 2859 w 2903"/>
                <a:gd name="T51" fmla="*/ 2460 h 2899"/>
                <a:gd name="T52" fmla="*/ 2903 w 2903"/>
                <a:gd name="T53" fmla="*/ 2696 h 2899"/>
                <a:gd name="T54" fmla="*/ 2878 w 2903"/>
                <a:gd name="T55" fmla="*/ 2784 h 2899"/>
                <a:gd name="T56" fmla="*/ 2819 w 2903"/>
                <a:gd name="T57" fmla="*/ 2855 h 2899"/>
                <a:gd name="T58" fmla="*/ 2737 w 2903"/>
                <a:gd name="T59" fmla="*/ 2893 h 2899"/>
                <a:gd name="T60" fmla="*/ 1153 w 2903"/>
                <a:gd name="T61" fmla="*/ 2899 h 2899"/>
                <a:gd name="T62" fmla="*/ 1069 w 2903"/>
                <a:gd name="T63" fmla="*/ 2882 h 2899"/>
                <a:gd name="T64" fmla="*/ 1001 w 2903"/>
                <a:gd name="T65" fmla="*/ 2832 h 2899"/>
                <a:gd name="T66" fmla="*/ 955 w 2903"/>
                <a:gd name="T67" fmla="*/ 2759 h 2899"/>
                <a:gd name="T68" fmla="*/ 852 w 2903"/>
                <a:gd name="T69" fmla="*/ 2542 h 2899"/>
                <a:gd name="T70" fmla="*/ 716 w 2903"/>
                <a:gd name="T71" fmla="*/ 2347 h 2899"/>
                <a:gd name="T72" fmla="*/ 550 w 2903"/>
                <a:gd name="T73" fmla="*/ 2181 h 2899"/>
                <a:gd name="T74" fmla="*/ 357 w 2903"/>
                <a:gd name="T75" fmla="*/ 2045 h 2899"/>
                <a:gd name="T76" fmla="*/ 141 w 2903"/>
                <a:gd name="T77" fmla="*/ 1944 h 2899"/>
                <a:gd name="T78" fmla="*/ 67 w 2903"/>
                <a:gd name="T79" fmla="*/ 1898 h 2899"/>
                <a:gd name="T80" fmla="*/ 19 w 2903"/>
                <a:gd name="T81" fmla="*/ 1829 h 2899"/>
                <a:gd name="T82" fmla="*/ 0 w 2903"/>
                <a:gd name="T83" fmla="*/ 1743 h 2899"/>
                <a:gd name="T84" fmla="*/ 6 w 2903"/>
                <a:gd name="T85" fmla="*/ 166 h 2899"/>
                <a:gd name="T86" fmla="*/ 44 w 2903"/>
                <a:gd name="T87" fmla="*/ 82 h 2899"/>
                <a:gd name="T88" fmla="*/ 117 w 2903"/>
                <a:gd name="T89" fmla="*/ 23 h 2899"/>
                <a:gd name="T90" fmla="*/ 204 w 2903"/>
                <a:gd name="T91" fmla="*/ 0 h 2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03" h="2899">
                  <a:moveTo>
                    <a:pt x="426" y="477"/>
                  </a:moveTo>
                  <a:lnTo>
                    <a:pt x="426" y="1602"/>
                  </a:lnTo>
                  <a:lnTo>
                    <a:pt x="539" y="1659"/>
                  </a:lnTo>
                  <a:lnTo>
                    <a:pt x="645" y="1724"/>
                  </a:lnTo>
                  <a:lnTo>
                    <a:pt x="749" y="1795"/>
                  </a:lnTo>
                  <a:lnTo>
                    <a:pt x="846" y="1875"/>
                  </a:lnTo>
                  <a:lnTo>
                    <a:pt x="938" y="1959"/>
                  </a:lnTo>
                  <a:lnTo>
                    <a:pt x="1024" y="2051"/>
                  </a:lnTo>
                  <a:lnTo>
                    <a:pt x="1102" y="2148"/>
                  </a:lnTo>
                  <a:lnTo>
                    <a:pt x="1173" y="2251"/>
                  </a:lnTo>
                  <a:lnTo>
                    <a:pt x="1237" y="2360"/>
                  </a:lnTo>
                  <a:lnTo>
                    <a:pt x="1295" y="2475"/>
                  </a:lnTo>
                  <a:lnTo>
                    <a:pt x="2425" y="2475"/>
                  </a:lnTo>
                  <a:lnTo>
                    <a:pt x="2374" y="2305"/>
                  </a:lnTo>
                  <a:lnTo>
                    <a:pt x="2311" y="2141"/>
                  </a:lnTo>
                  <a:lnTo>
                    <a:pt x="2240" y="1982"/>
                  </a:lnTo>
                  <a:lnTo>
                    <a:pt x="2158" y="1827"/>
                  </a:lnTo>
                  <a:lnTo>
                    <a:pt x="2068" y="1680"/>
                  </a:lnTo>
                  <a:lnTo>
                    <a:pt x="1971" y="1537"/>
                  </a:lnTo>
                  <a:lnTo>
                    <a:pt x="1864" y="1402"/>
                  </a:lnTo>
                  <a:lnTo>
                    <a:pt x="1749" y="1274"/>
                  </a:lnTo>
                  <a:lnTo>
                    <a:pt x="1627" y="1151"/>
                  </a:lnTo>
                  <a:lnTo>
                    <a:pt x="1499" y="1037"/>
                  </a:lnTo>
                  <a:lnTo>
                    <a:pt x="1364" y="930"/>
                  </a:lnTo>
                  <a:lnTo>
                    <a:pt x="1220" y="833"/>
                  </a:lnTo>
                  <a:lnTo>
                    <a:pt x="1071" y="743"/>
                  </a:lnTo>
                  <a:lnTo>
                    <a:pt x="919" y="663"/>
                  </a:lnTo>
                  <a:lnTo>
                    <a:pt x="758" y="590"/>
                  </a:lnTo>
                  <a:lnTo>
                    <a:pt x="594" y="529"/>
                  </a:lnTo>
                  <a:lnTo>
                    <a:pt x="426" y="477"/>
                  </a:lnTo>
                  <a:close/>
                  <a:moveTo>
                    <a:pt x="204" y="0"/>
                  </a:moveTo>
                  <a:lnTo>
                    <a:pt x="250" y="2"/>
                  </a:lnTo>
                  <a:lnTo>
                    <a:pt x="441" y="42"/>
                  </a:lnTo>
                  <a:lnTo>
                    <a:pt x="626" y="93"/>
                  </a:lnTo>
                  <a:lnTo>
                    <a:pt x="808" y="155"/>
                  </a:lnTo>
                  <a:lnTo>
                    <a:pt x="985" y="225"/>
                  </a:lnTo>
                  <a:lnTo>
                    <a:pt x="1155" y="305"/>
                  </a:lnTo>
                  <a:lnTo>
                    <a:pt x="1322" y="397"/>
                  </a:lnTo>
                  <a:lnTo>
                    <a:pt x="1482" y="496"/>
                  </a:lnTo>
                  <a:lnTo>
                    <a:pt x="1635" y="605"/>
                  </a:lnTo>
                  <a:lnTo>
                    <a:pt x="1782" y="722"/>
                  </a:lnTo>
                  <a:lnTo>
                    <a:pt x="1923" y="846"/>
                  </a:lnTo>
                  <a:lnTo>
                    <a:pt x="2055" y="980"/>
                  </a:lnTo>
                  <a:lnTo>
                    <a:pt x="2179" y="1119"/>
                  </a:lnTo>
                  <a:lnTo>
                    <a:pt x="2297" y="1266"/>
                  </a:lnTo>
                  <a:lnTo>
                    <a:pt x="2404" y="1419"/>
                  </a:lnTo>
                  <a:lnTo>
                    <a:pt x="2506" y="1579"/>
                  </a:lnTo>
                  <a:lnTo>
                    <a:pt x="2595" y="1743"/>
                  </a:lnTo>
                  <a:lnTo>
                    <a:pt x="2675" y="1915"/>
                  </a:lnTo>
                  <a:lnTo>
                    <a:pt x="2748" y="2093"/>
                  </a:lnTo>
                  <a:lnTo>
                    <a:pt x="2809" y="2272"/>
                  </a:lnTo>
                  <a:lnTo>
                    <a:pt x="2859" y="2460"/>
                  </a:lnTo>
                  <a:lnTo>
                    <a:pt x="2899" y="2649"/>
                  </a:lnTo>
                  <a:lnTo>
                    <a:pt x="2903" y="2696"/>
                  </a:lnTo>
                  <a:lnTo>
                    <a:pt x="2895" y="2740"/>
                  </a:lnTo>
                  <a:lnTo>
                    <a:pt x="2878" y="2784"/>
                  </a:lnTo>
                  <a:lnTo>
                    <a:pt x="2853" y="2822"/>
                  </a:lnTo>
                  <a:lnTo>
                    <a:pt x="2819" y="2855"/>
                  </a:lnTo>
                  <a:lnTo>
                    <a:pt x="2781" y="2878"/>
                  </a:lnTo>
                  <a:lnTo>
                    <a:pt x="2737" y="2893"/>
                  </a:lnTo>
                  <a:lnTo>
                    <a:pt x="2691" y="2899"/>
                  </a:lnTo>
                  <a:lnTo>
                    <a:pt x="1153" y="2899"/>
                  </a:lnTo>
                  <a:lnTo>
                    <a:pt x="1110" y="2895"/>
                  </a:lnTo>
                  <a:lnTo>
                    <a:pt x="1069" y="2882"/>
                  </a:lnTo>
                  <a:lnTo>
                    <a:pt x="1031" y="2861"/>
                  </a:lnTo>
                  <a:lnTo>
                    <a:pt x="1001" y="2832"/>
                  </a:lnTo>
                  <a:lnTo>
                    <a:pt x="974" y="2799"/>
                  </a:lnTo>
                  <a:lnTo>
                    <a:pt x="955" y="2759"/>
                  </a:lnTo>
                  <a:lnTo>
                    <a:pt x="907" y="2647"/>
                  </a:lnTo>
                  <a:lnTo>
                    <a:pt x="852" y="2542"/>
                  </a:lnTo>
                  <a:lnTo>
                    <a:pt x="789" y="2440"/>
                  </a:lnTo>
                  <a:lnTo>
                    <a:pt x="716" y="2347"/>
                  </a:lnTo>
                  <a:lnTo>
                    <a:pt x="638" y="2261"/>
                  </a:lnTo>
                  <a:lnTo>
                    <a:pt x="550" y="2181"/>
                  </a:lnTo>
                  <a:lnTo>
                    <a:pt x="456" y="2108"/>
                  </a:lnTo>
                  <a:lnTo>
                    <a:pt x="357" y="2045"/>
                  </a:lnTo>
                  <a:lnTo>
                    <a:pt x="252" y="1990"/>
                  </a:lnTo>
                  <a:lnTo>
                    <a:pt x="141" y="1944"/>
                  </a:lnTo>
                  <a:lnTo>
                    <a:pt x="101" y="1925"/>
                  </a:lnTo>
                  <a:lnTo>
                    <a:pt x="67" y="1898"/>
                  </a:lnTo>
                  <a:lnTo>
                    <a:pt x="40" y="1866"/>
                  </a:lnTo>
                  <a:lnTo>
                    <a:pt x="19" y="1829"/>
                  </a:lnTo>
                  <a:lnTo>
                    <a:pt x="6" y="1787"/>
                  </a:lnTo>
                  <a:lnTo>
                    <a:pt x="0" y="1743"/>
                  </a:lnTo>
                  <a:lnTo>
                    <a:pt x="0" y="212"/>
                  </a:lnTo>
                  <a:lnTo>
                    <a:pt x="6" y="166"/>
                  </a:lnTo>
                  <a:lnTo>
                    <a:pt x="21" y="122"/>
                  </a:lnTo>
                  <a:lnTo>
                    <a:pt x="44" y="82"/>
                  </a:lnTo>
                  <a:lnTo>
                    <a:pt x="76" y="50"/>
                  </a:lnTo>
                  <a:lnTo>
                    <a:pt x="117" y="23"/>
                  </a:lnTo>
                  <a:lnTo>
                    <a:pt x="159" y="6"/>
                  </a:lnTo>
                  <a:lnTo>
                    <a:pt x="2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15"/>
            <p:cNvSpPr>
              <a:spLocks/>
            </p:cNvSpPr>
            <p:nvPr/>
          </p:nvSpPr>
          <p:spPr bwMode="auto">
            <a:xfrm>
              <a:off x="3956051" y="2292351"/>
              <a:ext cx="1765300" cy="1687513"/>
            </a:xfrm>
            <a:custGeom>
              <a:avLst/>
              <a:gdLst>
                <a:gd name="T0" fmla="*/ 2114 w 2225"/>
                <a:gd name="T1" fmla="*/ 0 h 2125"/>
                <a:gd name="T2" fmla="*/ 2148 w 2225"/>
                <a:gd name="T3" fmla="*/ 7 h 2125"/>
                <a:gd name="T4" fmla="*/ 2179 w 2225"/>
                <a:gd name="T5" fmla="*/ 24 h 2125"/>
                <a:gd name="T6" fmla="*/ 2198 w 2225"/>
                <a:gd name="T7" fmla="*/ 44 h 2125"/>
                <a:gd name="T8" fmla="*/ 2213 w 2225"/>
                <a:gd name="T9" fmla="*/ 66 h 2125"/>
                <a:gd name="T10" fmla="*/ 2221 w 2225"/>
                <a:gd name="T11" fmla="*/ 91 h 2125"/>
                <a:gd name="T12" fmla="*/ 2225 w 2225"/>
                <a:gd name="T13" fmla="*/ 118 h 2125"/>
                <a:gd name="T14" fmla="*/ 2225 w 2225"/>
                <a:gd name="T15" fmla="*/ 1424 h 2125"/>
                <a:gd name="T16" fmla="*/ 2219 w 2225"/>
                <a:gd name="T17" fmla="*/ 1459 h 2125"/>
                <a:gd name="T18" fmla="*/ 2206 w 2225"/>
                <a:gd name="T19" fmla="*/ 1489 h 2125"/>
                <a:gd name="T20" fmla="*/ 2181 w 2225"/>
                <a:gd name="T21" fmla="*/ 1516 h 2125"/>
                <a:gd name="T22" fmla="*/ 2152 w 2225"/>
                <a:gd name="T23" fmla="*/ 1533 h 2125"/>
                <a:gd name="T24" fmla="*/ 2045 w 2225"/>
                <a:gd name="T25" fmla="*/ 1583 h 2125"/>
                <a:gd name="T26" fmla="*/ 1942 w 2225"/>
                <a:gd name="T27" fmla="*/ 1642 h 2125"/>
                <a:gd name="T28" fmla="*/ 1845 w 2225"/>
                <a:gd name="T29" fmla="*/ 1705 h 2125"/>
                <a:gd name="T30" fmla="*/ 1753 w 2225"/>
                <a:gd name="T31" fmla="*/ 1778 h 2125"/>
                <a:gd name="T32" fmla="*/ 1667 w 2225"/>
                <a:gd name="T33" fmla="*/ 1856 h 2125"/>
                <a:gd name="T34" fmla="*/ 1587 w 2225"/>
                <a:gd name="T35" fmla="*/ 1940 h 2125"/>
                <a:gd name="T36" fmla="*/ 1512 w 2225"/>
                <a:gd name="T37" fmla="*/ 2030 h 2125"/>
                <a:gd name="T38" fmla="*/ 1446 w 2225"/>
                <a:gd name="T39" fmla="*/ 2125 h 2125"/>
                <a:gd name="T40" fmla="*/ 0 w 2225"/>
                <a:gd name="T41" fmla="*/ 1667 h 2125"/>
                <a:gd name="T42" fmla="*/ 84 w 2225"/>
                <a:gd name="T43" fmla="*/ 1504 h 2125"/>
                <a:gd name="T44" fmla="*/ 179 w 2225"/>
                <a:gd name="T45" fmla="*/ 1346 h 2125"/>
                <a:gd name="T46" fmla="*/ 281 w 2225"/>
                <a:gd name="T47" fmla="*/ 1195 h 2125"/>
                <a:gd name="T48" fmla="*/ 393 w 2225"/>
                <a:gd name="T49" fmla="*/ 1050 h 2125"/>
                <a:gd name="T50" fmla="*/ 512 w 2225"/>
                <a:gd name="T51" fmla="*/ 912 h 2125"/>
                <a:gd name="T52" fmla="*/ 640 w 2225"/>
                <a:gd name="T53" fmla="*/ 783 h 2125"/>
                <a:gd name="T54" fmla="*/ 773 w 2225"/>
                <a:gd name="T55" fmla="*/ 660 h 2125"/>
                <a:gd name="T56" fmla="*/ 917 w 2225"/>
                <a:gd name="T57" fmla="*/ 546 h 2125"/>
                <a:gd name="T58" fmla="*/ 1066 w 2225"/>
                <a:gd name="T59" fmla="*/ 441 h 2125"/>
                <a:gd name="T60" fmla="*/ 1220 w 2225"/>
                <a:gd name="T61" fmla="*/ 343 h 2125"/>
                <a:gd name="T62" fmla="*/ 1381 w 2225"/>
                <a:gd name="T63" fmla="*/ 256 h 2125"/>
                <a:gd name="T64" fmla="*/ 1549 w 2225"/>
                <a:gd name="T65" fmla="*/ 177 h 2125"/>
                <a:gd name="T66" fmla="*/ 1721 w 2225"/>
                <a:gd name="T67" fmla="*/ 108 h 2125"/>
                <a:gd name="T68" fmla="*/ 1898 w 2225"/>
                <a:gd name="T69" fmla="*/ 49 h 2125"/>
                <a:gd name="T70" fmla="*/ 2080 w 2225"/>
                <a:gd name="T71" fmla="*/ 2 h 2125"/>
                <a:gd name="T72" fmla="*/ 2114 w 2225"/>
                <a:gd name="T73" fmla="*/ 0 h 2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25" h="2125">
                  <a:moveTo>
                    <a:pt x="2114" y="0"/>
                  </a:moveTo>
                  <a:lnTo>
                    <a:pt x="2148" y="7"/>
                  </a:lnTo>
                  <a:lnTo>
                    <a:pt x="2179" y="24"/>
                  </a:lnTo>
                  <a:lnTo>
                    <a:pt x="2198" y="44"/>
                  </a:lnTo>
                  <a:lnTo>
                    <a:pt x="2213" y="66"/>
                  </a:lnTo>
                  <a:lnTo>
                    <a:pt x="2221" y="91"/>
                  </a:lnTo>
                  <a:lnTo>
                    <a:pt x="2225" y="118"/>
                  </a:lnTo>
                  <a:lnTo>
                    <a:pt x="2225" y="1424"/>
                  </a:lnTo>
                  <a:lnTo>
                    <a:pt x="2219" y="1459"/>
                  </a:lnTo>
                  <a:lnTo>
                    <a:pt x="2206" y="1489"/>
                  </a:lnTo>
                  <a:lnTo>
                    <a:pt x="2181" y="1516"/>
                  </a:lnTo>
                  <a:lnTo>
                    <a:pt x="2152" y="1533"/>
                  </a:lnTo>
                  <a:lnTo>
                    <a:pt x="2045" y="1583"/>
                  </a:lnTo>
                  <a:lnTo>
                    <a:pt x="1942" y="1642"/>
                  </a:lnTo>
                  <a:lnTo>
                    <a:pt x="1845" y="1705"/>
                  </a:lnTo>
                  <a:lnTo>
                    <a:pt x="1753" y="1778"/>
                  </a:lnTo>
                  <a:lnTo>
                    <a:pt x="1667" y="1856"/>
                  </a:lnTo>
                  <a:lnTo>
                    <a:pt x="1587" y="1940"/>
                  </a:lnTo>
                  <a:lnTo>
                    <a:pt x="1512" y="2030"/>
                  </a:lnTo>
                  <a:lnTo>
                    <a:pt x="1446" y="2125"/>
                  </a:lnTo>
                  <a:lnTo>
                    <a:pt x="0" y="1667"/>
                  </a:lnTo>
                  <a:lnTo>
                    <a:pt x="84" y="1504"/>
                  </a:lnTo>
                  <a:lnTo>
                    <a:pt x="179" y="1346"/>
                  </a:lnTo>
                  <a:lnTo>
                    <a:pt x="281" y="1195"/>
                  </a:lnTo>
                  <a:lnTo>
                    <a:pt x="393" y="1050"/>
                  </a:lnTo>
                  <a:lnTo>
                    <a:pt x="512" y="912"/>
                  </a:lnTo>
                  <a:lnTo>
                    <a:pt x="640" y="783"/>
                  </a:lnTo>
                  <a:lnTo>
                    <a:pt x="773" y="660"/>
                  </a:lnTo>
                  <a:lnTo>
                    <a:pt x="917" y="546"/>
                  </a:lnTo>
                  <a:lnTo>
                    <a:pt x="1066" y="441"/>
                  </a:lnTo>
                  <a:lnTo>
                    <a:pt x="1220" y="343"/>
                  </a:lnTo>
                  <a:lnTo>
                    <a:pt x="1381" y="256"/>
                  </a:lnTo>
                  <a:lnTo>
                    <a:pt x="1549" y="177"/>
                  </a:lnTo>
                  <a:lnTo>
                    <a:pt x="1721" y="108"/>
                  </a:lnTo>
                  <a:lnTo>
                    <a:pt x="1898" y="49"/>
                  </a:lnTo>
                  <a:lnTo>
                    <a:pt x="2080" y="2"/>
                  </a:lnTo>
                  <a:lnTo>
                    <a:pt x="2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6"/>
            <p:cNvSpPr>
              <a:spLocks/>
            </p:cNvSpPr>
            <p:nvPr/>
          </p:nvSpPr>
          <p:spPr bwMode="auto">
            <a:xfrm>
              <a:off x="6380163" y="5087938"/>
              <a:ext cx="2135188" cy="1990725"/>
            </a:xfrm>
            <a:custGeom>
              <a:avLst/>
              <a:gdLst>
                <a:gd name="T0" fmla="*/ 1268 w 2691"/>
                <a:gd name="T1" fmla="*/ 0 h 2509"/>
                <a:gd name="T2" fmla="*/ 2573 w 2691"/>
                <a:gd name="T3" fmla="*/ 0 h 2509"/>
                <a:gd name="T4" fmla="*/ 2600 w 2691"/>
                <a:gd name="T5" fmla="*/ 2 h 2509"/>
                <a:gd name="T6" fmla="*/ 2624 w 2691"/>
                <a:gd name="T7" fmla="*/ 12 h 2509"/>
                <a:gd name="T8" fmla="*/ 2647 w 2691"/>
                <a:gd name="T9" fmla="*/ 25 h 2509"/>
                <a:gd name="T10" fmla="*/ 2666 w 2691"/>
                <a:gd name="T11" fmla="*/ 44 h 2509"/>
                <a:gd name="T12" fmla="*/ 2680 w 2691"/>
                <a:gd name="T13" fmla="*/ 67 h 2509"/>
                <a:gd name="T14" fmla="*/ 2689 w 2691"/>
                <a:gd name="T15" fmla="*/ 92 h 2509"/>
                <a:gd name="T16" fmla="*/ 2691 w 2691"/>
                <a:gd name="T17" fmla="*/ 118 h 2509"/>
                <a:gd name="T18" fmla="*/ 2689 w 2691"/>
                <a:gd name="T19" fmla="*/ 145 h 2509"/>
                <a:gd name="T20" fmla="*/ 2642 w 2691"/>
                <a:gd name="T21" fmla="*/ 325 h 2509"/>
                <a:gd name="T22" fmla="*/ 2584 w 2691"/>
                <a:gd name="T23" fmla="*/ 498 h 2509"/>
                <a:gd name="T24" fmla="*/ 2517 w 2691"/>
                <a:gd name="T25" fmla="*/ 668 h 2509"/>
                <a:gd name="T26" fmla="*/ 2441 w 2691"/>
                <a:gd name="T27" fmla="*/ 833 h 2509"/>
                <a:gd name="T28" fmla="*/ 2355 w 2691"/>
                <a:gd name="T29" fmla="*/ 993 h 2509"/>
                <a:gd name="T30" fmla="*/ 2260 w 2691"/>
                <a:gd name="T31" fmla="*/ 1146 h 2509"/>
                <a:gd name="T32" fmla="*/ 2156 w 2691"/>
                <a:gd name="T33" fmla="*/ 1293 h 2509"/>
                <a:gd name="T34" fmla="*/ 2046 w 2691"/>
                <a:gd name="T35" fmla="*/ 1434 h 2509"/>
                <a:gd name="T36" fmla="*/ 1925 w 2691"/>
                <a:gd name="T37" fmla="*/ 1568 h 2509"/>
                <a:gd name="T38" fmla="*/ 1797 w 2691"/>
                <a:gd name="T39" fmla="*/ 1694 h 2509"/>
                <a:gd name="T40" fmla="*/ 1664 w 2691"/>
                <a:gd name="T41" fmla="*/ 1812 h 2509"/>
                <a:gd name="T42" fmla="*/ 1522 w 2691"/>
                <a:gd name="T43" fmla="*/ 1925 h 2509"/>
                <a:gd name="T44" fmla="*/ 1375 w 2691"/>
                <a:gd name="T45" fmla="*/ 2026 h 2509"/>
                <a:gd name="T46" fmla="*/ 1221 w 2691"/>
                <a:gd name="T47" fmla="*/ 2122 h 2509"/>
                <a:gd name="T48" fmla="*/ 1060 w 2691"/>
                <a:gd name="T49" fmla="*/ 2206 h 2509"/>
                <a:gd name="T50" fmla="*/ 896 w 2691"/>
                <a:gd name="T51" fmla="*/ 2282 h 2509"/>
                <a:gd name="T52" fmla="*/ 726 w 2691"/>
                <a:gd name="T53" fmla="*/ 2349 h 2509"/>
                <a:gd name="T54" fmla="*/ 550 w 2691"/>
                <a:gd name="T55" fmla="*/ 2404 h 2509"/>
                <a:gd name="T56" fmla="*/ 371 w 2691"/>
                <a:gd name="T57" fmla="*/ 2450 h 2509"/>
                <a:gd name="T58" fmla="*/ 188 w 2691"/>
                <a:gd name="T59" fmla="*/ 2485 h 2509"/>
                <a:gd name="T60" fmla="*/ 0 w 2691"/>
                <a:gd name="T61" fmla="*/ 2509 h 2509"/>
                <a:gd name="T62" fmla="*/ 0 w 2691"/>
                <a:gd name="T63" fmla="*/ 1006 h 2509"/>
                <a:gd name="T64" fmla="*/ 130 w 2691"/>
                <a:gd name="T65" fmla="*/ 976 h 2509"/>
                <a:gd name="T66" fmla="*/ 254 w 2691"/>
                <a:gd name="T67" fmla="*/ 936 h 2509"/>
                <a:gd name="T68" fmla="*/ 375 w 2691"/>
                <a:gd name="T69" fmla="*/ 886 h 2509"/>
                <a:gd name="T70" fmla="*/ 489 w 2691"/>
                <a:gd name="T71" fmla="*/ 827 h 2509"/>
                <a:gd name="T72" fmla="*/ 596 w 2691"/>
                <a:gd name="T73" fmla="*/ 758 h 2509"/>
                <a:gd name="T74" fmla="*/ 699 w 2691"/>
                <a:gd name="T75" fmla="*/ 682 h 2509"/>
                <a:gd name="T76" fmla="*/ 795 w 2691"/>
                <a:gd name="T77" fmla="*/ 598 h 2509"/>
                <a:gd name="T78" fmla="*/ 885 w 2691"/>
                <a:gd name="T79" fmla="*/ 504 h 2509"/>
                <a:gd name="T80" fmla="*/ 965 w 2691"/>
                <a:gd name="T81" fmla="*/ 407 h 2509"/>
                <a:gd name="T82" fmla="*/ 1037 w 2691"/>
                <a:gd name="T83" fmla="*/ 300 h 2509"/>
                <a:gd name="T84" fmla="*/ 1102 w 2691"/>
                <a:gd name="T85" fmla="*/ 189 h 2509"/>
                <a:gd name="T86" fmla="*/ 1158 w 2691"/>
                <a:gd name="T87" fmla="*/ 73 h 2509"/>
                <a:gd name="T88" fmla="*/ 1177 w 2691"/>
                <a:gd name="T89" fmla="*/ 42 h 2509"/>
                <a:gd name="T90" fmla="*/ 1202 w 2691"/>
                <a:gd name="T91" fmla="*/ 19 h 2509"/>
                <a:gd name="T92" fmla="*/ 1232 w 2691"/>
                <a:gd name="T93" fmla="*/ 4 h 2509"/>
                <a:gd name="T94" fmla="*/ 1268 w 2691"/>
                <a:gd name="T95" fmla="*/ 0 h 2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91" h="2509">
                  <a:moveTo>
                    <a:pt x="1268" y="0"/>
                  </a:moveTo>
                  <a:lnTo>
                    <a:pt x="2573" y="0"/>
                  </a:lnTo>
                  <a:lnTo>
                    <a:pt x="2600" y="2"/>
                  </a:lnTo>
                  <a:lnTo>
                    <a:pt x="2624" y="12"/>
                  </a:lnTo>
                  <a:lnTo>
                    <a:pt x="2647" y="25"/>
                  </a:lnTo>
                  <a:lnTo>
                    <a:pt x="2666" y="44"/>
                  </a:lnTo>
                  <a:lnTo>
                    <a:pt x="2680" y="67"/>
                  </a:lnTo>
                  <a:lnTo>
                    <a:pt x="2689" y="92"/>
                  </a:lnTo>
                  <a:lnTo>
                    <a:pt x="2691" y="118"/>
                  </a:lnTo>
                  <a:lnTo>
                    <a:pt x="2689" y="145"/>
                  </a:lnTo>
                  <a:lnTo>
                    <a:pt x="2642" y="325"/>
                  </a:lnTo>
                  <a:lnTo>
                    <a:pt x="2584" y="498"/>
                  </a:lnTo>
                  <a:lnTo>
                    <a:pt x="2517" y="668"/>
                  </a:lnTo>
                  <a:lnTo>
                    <a:pt x="2441" y="833"/>
                  </a:lnTo>
                  <a:lnTo>
                    <a:pt x="2355" y="993"/>
                  </a:lnTo>
                  <a:lnTo>
                    <a:pt x="2260" y="1146"/>
                  </a:lnTo>
                  <a:lnTo>
                    <a:pt x="2156" y="1293"/>
                  </a:lnTo>
                  <a:lnTo>
                    <a:pt x="2046" y="1434"/>
                  </a:lnTo>
                  <a:lnTo>
                    <a:pt x="1925" y="1568"/>
                  </a:lnTo>
                  <a:lnTo>
                    <a:pt x="1797" y="1694"/>
                  </a:lnTo>
                  <a:lnTo>
                    <a:pt x="1664" y="1812"/>
                  </a:lnTo>
                  <a:lnTo>
                    <a:pt x="1522" y="1925"/>
                  </a:lnTo>
                  <a:lnTo>
                    <a:pt x="1375" y="2026"/>
                  </a:lnTo>
                  <a:lnTo>
                    <a:pt x="1221" y="2122"/>
                  </a:lnTo>
                  <a:lnTo>
                    <a:pt x="1060" y="2206"/>
                  </a:lnTo>
                  <a:lnTo>
                    <a:pt x="896" y="2282"/>
                  </a:lnTo>
                  <a:lnTo>
                    <a:pt x="726" y="2349"/>
                  </a:lnTo>
                  <a:lnTo>
                    <a:pt x="550" y="2404"/>
                  </a:lnTo>
                  <a:lnTo>
                    <a:pt x="371" y="2450"/>
                  </a:lnTo>
                  <a:lnTo>
                    <a:pt x="188" y="2485"/>
                  </a:lnTo>
                  <a:lnTo>
                    <a:pt x="0" y="2509"/>
                  </a:lnTo>
                  <a:lnTo>
                    <a:pt x="0" y="1006"/>
                  </a:lnTo>
                  <a:lnTo>
                    <a:pt x="130" y="976"/>
                  </a:lnTo>
                  <a:lnTo>
                    <a:pt x="254" y="936"/>
                  </a:lnTo>
                  <a:lnTo>
                    <a:pt x="375" y="886"/>
                  </a:lnTo>
                  <a:lnTo>
                    <a:pt x="489" y="827"/>
                  </a:lnTo>
                  <a:lnTo>
                    <a:pt x="596" y="758"/>
                  </a:lnTo>
                  <a:lnTo>
                    <a:pt x="699" y="682"/>
                  </a:lnTo>
                  <a:lnTo>
                    <a:pt x="795" y="598"/>
                  </a:lnTo>
                  <a:lnTo>
                    <a:pt x="885" y="504"/>
                  </a:lnTo>
                  <a:lnTo>
                    <a:pt x="965" y="407"/>
                  </a:lnTo>
                  <a:lnTo>
                    <a:pt x="1037" y="300"/>
                  </a:lnTo>
                  <a:lnTo>
                    <a:pt x="1102" y="189"/>
                  </a:lnTo>
                  <a:lnTo>
                    <a:pt x="1158" y="73"/>
                  </a:lnTo>
                  <a:lnTo>
                    <a:pt x="1177" y="42"/>
                  </a:lnTo>
                  <a:lnTo>
                    <a:pt x="1202" y="19"/>
                  </a:lnTo>
                  <a:lnTo>
                    <a:pt x="1232" y="4"/>
                  </a:lnTo>
                  <a:lnTo>
                    <a:pt x="12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Freeform 17"/>
            <p:cNvSpPr>
              <a:spLocks/>
            </p:cNvSpPr>
            <p:nvPr/>
          </p:nvSpPr>
          <p:spPr bwMode="auto">
            <a:xfrm>
              <a:off x="3717926" y="4092576"/>
              <a:ext cx="2157413" cy="2981325"/>
            </a:xfrm>
            <a:custGeom>
              <a:avLst/>
              <a:gdLst>
                <a:gd name="T0" fmla="*/ 88 w 2718"/>
                <a:gd name="T1" fmla="*/ 0 h 3757"/>
                <a:gd name="T2" fmla="*/ 1511 w 2718"/>
                <a:gd name="T3" fmla="*/ 451 h 3757"/>
                <a:gd name="T4" fmla="*/ 1497 w 2718"/>
                <a:gd name="T5" fmla="*/ 537 h 3757"/>
                <a:gd name="T6" fmla="*/ 1490 w 2718"/>
                <a:gd name="T7" fmla="*/ 627 h 3757"/>
                <a:gd name="T8" fmla="*/ 1486 w 2718"/>
                <a:gd name="T9" fmla="*/ 716 h 3757"/>
                <a:gd name="T10" fmla="*/ 1492 w 2718"/>
                <a:gd name="T11" fmla="*/ 856 h 3757"/>
                <a:gd name="T12" fmla="*/ 1511 w 2718"/>
                <a:gd name="T13" fmla="*/ 991 h 3757"/>
                <a:gd name="T14" fmla="*/ 1539 w 2718"/>
                <a:gd name="T15" fmla="*/ 1123 h 3757"/>
                <a:gd name="T16" fmla="*/ 1579 w 2718"/>
                <a:gd name="T17" fmla="*/ 1249 h 3757"/>
                <a:gd name="T18" fmla="*/ 1631 w 2718"/>
                <a:gd name="T19" fmla="*/ 1373 h 3757"/>
                <a:gd name="T20" fmla="*/ 1690 w 2718"/>
                <a:gd name="T21" fmla="*/ 1490 h 3757"/>
                <a:gd name="T22" fmla="*/ 1759 w 2718"/>
                <a:gd name="T23" fmla="*/ 1601 h 3757"/>
                <a:gd name="T24" fmla="*/ 1837 w 2718"/>
                <a:gd name="T25" fmla="*/ 1706 h 3757"/>
                <a:gd name="T26" fmla="*/ 1925 w 2718"/>
                <a:gd name="T27" fmla="*/ 1803 h 3757"/>
                <a:gd name="T28" fmla="*/ 2019 w 2718"/>
                <a:gd name="T29" fmla="*/ 1895 h 3757"/>
                <a:gd name="T30" fmla="*/ 2120 w 2718"/>
                <a:gd name="T31" fmla="*/ 1977 h 3757"/>
                <a:gd name="T32" fmla="*/ 2229 w 2718"/>
                <a:gd name="T33" fmla="*/ 2051 h 3757"/>
                <a:gd name="T34" fmla="*/ 2343 w 2718"/>
                <a:gd name="T35" fmla="*/ 2116 h 3757"/>
                <a:gd name="T36" fmla="*/ 2462 w 2718"/>
                <a:gd name="T37" fmla="*/ 2172 h 3757"/>
                <a:gd name="T38" fmla="*/ 2588 w 2718"/>
                <a:gd name="T39" fmla="*/ 2216 h 3757"/>
                <a:gd name="T40" fmla="*/ 2718 w 2718"/>
                <a:gd name="T41" fmla="*/ 2252 h 3757"/>
                <a:gd name="T42" fmla="*/ 2718 w 2718"/>
                <a:gd name="T43" fmla="*/ 3757 h 3757"/>
                <a:gd name="T44" fmla="*/ 2528 w 2718"/>
                <a:gd name="T45" fmla="*/ 3728 h 3757"/>
                <a:gd name="T46" fmla="*/ 2343 w 2718"/>
                <a:gd name="T47" fmla="*/ 3690 h 3757"/>
                <a:gd name="T48" fmla="*/ 2162 w 2718"/>
                <a:gd name="T49" fmla="*/ 3640 h 3757"/>
                <a:gd name="T50" fmla="*/ 1986 w 2718"/>
                <a:gd name="T51" fmla="*/ 3581 h 3757"/>
                <a:gd name="T52" fmla="*/ 1814 w 2718"/>
                <a:gd name="T53" fmla="*/ 3510 h 3757"/>
                <a:gd name="T54" fmla="*/ 1648 w 2718"/>
                <a:gd name="T55" fmla="*/ 3430 h 3757"/>
                <a:gd name="T56" fmla="*/ 1488 w 2718"/>
                <a:gd name="T57" fmla="*/ 3340 h 3757"/>
                <a:gd name="T58" fmla="*/ 1335 w 2718"/>
                <a:gd name="T59" fmla="*/ 3241 h 3757"/>
                <a:gd name="T60" fmla="*/ 1186 w 2718"/>
                <a:gd name="T61" fmla="*/ 3132 h 3757"/>
                <a:gd name="T62" fmla="*/ 1047 w 2718"/>
                <a:gd name="T63" fmla="*/ 3018 h 3757"/>
                <a:gd name="T64" fmla="*/ 913 w 2718"/>
                <a:gd name="T65" fmla="*/ 2893 h 3757"/>
                <a:gd name="T66" fmla="*/ 787 w 2718"/>
                <a:gd name="T67" fmla="*/ 2762 h 3757"/>
                <a:gd name="T68" fmla="*/ 668 w 2718"/>
                <a:gd name="T69" fmla="*/ 2622 h 3757"/>
                <a:gd name="T70" fmla="*/ 558 w 2718"/>
                <a:gd name="T71" fmla="*/ 2475 h 3757"/>
                <a:gd name="T72" fmla="*/ 457 w 2718"/>
                <a:gd name="T73" fmla="*/ 2322 h 3757"/>
                <a:gd name="T74" fmla="*/ 365 w 2718"/>
                <a:gd name="T75" fmla="*/ 2164 h 3757"/>
                <a:gd name="T76" fmla="*/ 283 w 2718"/>
                <a:gd name="T77" fmla="*/ 2000 h 3757"/>
                <a:gd name="T78" fmla="*/ 210 w 2718"/>
                <a:gd name="T79" fmla="*/ 1830 h 3757"/>
                <a:gd name="T80" fmla="*/ 147 w 2718"/>
                <a:gd name="T81" fmla="*/ 1654 h 3757"/>
                <a:gd name="T82" fmla="*/ 96 w 2718"/>
                <a:gd name="T83" fmla="*/ 1475 h 3757"/>
                <a:gd name="T84" fmla="*/ 54 w 2718"/>
                <a:gd name="T85" fmla="*/ 1291 h 3757"/>
                <a:gd name="T86" fmla="*/ 25 w 2718"/>
                <a:gd name="T87" fmla="*/ 1102 h 3757"/>
                <a:gd name="T88" fmla="*/ 6 w 2718"/>
                <a:gd name="T89" fmla="*/ 911 h 3757"/>
                <a:gd name="T90" fmla="*/ 0 w 2718"/>
                <a:gd name="T91" fmla="*/ 716 h 3757"/>
                <a:gd name="T92" fmla="*/ 6 w 2718"/>
                <a:gd name="T93" fmla="*/ 531 h 3757"/>
                <a:gd name="T94" fmla="*/ 23 w 2718"/>
                <a:gd name="T95" fmla="*/ 352 h 3757"/>
                <a:gd name="T96" fmla="*/ 50 w 2718"/>
                <a:gd name="T97" fmla="*/ 174 h 3757"/>
                <a:gd name="T98" fmla="*/ 88 w 2718"/>
                <a:gd name="T99" fmla="*/ 0 h 3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18" h="3757">
                  <a:moveTo>
                    <a:pt x="88" y="0"/>
                  </a:moveTo>
                  <a:lnTo>
                    <a:pt x="1511" y="451"/>
                  </a:lnTo>
                  <a:lnTo>
                    <a:pt x="1497" y="537"/>
                  </a:lnTo>
                  <a:lnTo>
                    <a:pt x="1490" y="627"/>
                  </a:lnTo>
                  <a:lnTo>
                    <a:pt x="1486" y="716"/>
                  </a:lnTo>
                  <a:lnTo>
                    <a:pt x="1492" y="856"/>
                  </a:lnTo>
                  <a:lnTo>
                    <a:pt x="1511" y="991"/>
                  </a:lnTo>
                  <a:lnTo>
                    <a:pt x="1539" y="1123"/>
                  </a:lnTo>
                  <a:lnTo>
                    <a:pt x="1579" y="1249"/>
                  </a:lnTo>
                  <a:lnTo>
                    <a:pt x="1631" y="1373"/>
                  </a:lnTo>
                  <a:lnTo>
                    <a:pt x="1690" y="1490"/>
                  </a:lnTo>
                  <a:lnTo>
                    <a:pt x="1759" y="1601"/>
                  </a:lnTo>
                  <a:lnTo>
                    <a:pt x="1837" y="1706"/>
                  </a:lnTo>
                  <a:lnTo>
                    <a:pt x="1925" y="1803"/>
                  </a:lnTo>
                  <a:lnTo>
                    <a:pt x="2019" y="1895"/>
                  </a:lnTo>
                  <a:lnTo>
                    <a:pt x="2120" y="1977"/>
                  </a:lnTo>
                  <a:lnTo>
                    <a:pt x="2229" y="2051"/>
                  </a:lnTo>
                  <a:lnTo>
                    <a:pt x="2343" y="2116"/>
                  </a:lnTo>
                  <a:lnTo>
                    <a:pt x="2462" y="2172"/>
                  </a:lnTo>
                  <a:lnTo>
                    <a:pt x="2588" y="2216"/>
                  </a:lnTo>
                  <a:lnTo>
                    <a:pt x="2718" y="2252"/>
                  </a:lnTo>
                  <a:lnTo>
                    <a:pt x="2718" y="3757"/>
                  </a:lnTo>
                  <a:lnTo>
                    <a:pt x="2528" y="3728"/>
                  </a:lnTo>
                  <a:lnTo>
                    <a:pt x="2343" y="3690"/>
                  </a:lnTo>
                  <a:lnTo>
                    <a:pt x="2162" y="3640"/>
                  </a:lnTo>
                  <a:lnTo>
                    <a:pt x="1986" y="3581"/>
                  </a:lnTo>
                  <a:lnTo>
                    <a:pt x="1814" y="3510"/>
                  </a:lnTo>
                  <a:lnTo>
                    <a:pt x="1648" y="3430"/>
                  </a:lnTo>
                  <a:lnTo>
                    <a:pt x="1488" y="3340"/>
                  </a:lnTo>
                  <a:lnTo>
                    <a:pt x="1335" y="3241"/>
                  </a:lnTo>
                  <a:lnTo>
                    <a:pt x="1186" y="3132"/>
                  </a:lnTo>
                  <a:lnTo>
                    <a:pt x="1047" y="3018"/>
                  </a:lnTo>
                  <a:lnTo>
                    <a:pt x="913" y="2893"/>
                  </a:lnTo>
                  <a:lnTo>
                    <a:pt x="787" y="2762"/>
                  </a:lnTo>
                  <a:lnTo>
                    <a:pt x="668" y="2622"/>
                  </a:lnTo>
                  <a:lnTo>
                    <a:pt x="558" y="2475"/>
                  </a:lnTo>
                  <a:lnTo>
                    <a:pt x="457" y="2322"/>
                  </a:lnTo>
                  <a:lnTo>
                    <a:pt x="365" y="2164"/>
                  </a:lnTo>
                  <a:lnTo>
                    <a:pt x="283" y="2000"/>
                  </a:lnTo>
                  <a:lnTo>
                    <a:pt x="210" y="1830"/>
                  </a:lnTo>
                  <a:lnTo>
                    <a:pt x="147" y="1654"/>
                  </a:lnTo>
                  <a:lnTo>
                    <a:pt x="96" y="1475"/>
                  </a:lnTo>
                  <a:lnTo>
                    <a:pt x="54" y="1291"/>
                  </a:lnTo>
                  <a:lnTo>
                    <a:pt x="25" y="1102"/>
                  </a:lnTo>
                  <a:lnTo>
                    <a:pt x="6" y="911"/>
                  </a:lnTo>
                  <a:lnTo>
                    <a:pt x="0" y="716"/>
                  </a:lnTo>
                  <a:lnTo>
                    <a:pt x="6" y="531"/>
                  </a:lnTo>
                  <a:lnTo>
                    <a:pt x="23" y="352"/>
                  </a:lnTo>
                  <a:lnTo>
                    <a:pt x="50" y="174"/>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3"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42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5" name="Group 59"/>
          <p:cNvGrpSpPr/>
          <p:nvPr userDrawn="1"/>
        </p:nvGrpSpPr>
        <p:grpSpPr>
          <a:xfrm>
            <a:off x="202562" y="158986"/>
            <a:ext cx="716011" cy="661070"/>
            <a:chOff x="2005013" y="4454526"/>
            <a:chExt cx="4800600" cy="4805363"/>
          </a:xfrm>
          <a:solidFill>
            <a:schemeClr val="bg1"/>
          </a:solidFill>
        </p:grpSpPr>
        <p:sp>
          <p:nvSpPr>
            <p:cNvPr id="16" name="Freeform 22"/>
            <p:cNvSpPr>
              <a:spLocks/>
            </p:cNvSpPr>
            <p:nvPr/>
          </p:nvSpPr>
          <p:spPr bwMode="auto">
            <a:xfrm>
              <a:off x="4762500" y="6413501"/>
              <a:ext cx="584200" cy="887413"/>
            </a:xfrm>
            <a:custGeom>
              <a:avLst/>
              <a:gdLst>
                <a:gd name="T0" fmla="*/ 177 w 737"/>
                <a:gd name="T1" fmla="*/ 0 h 1119"/>
                <a:gd name="T2" fmla="*/ 737 w 737"/>
                <a:gd name="T3" fmla="*/ 558 h 1119"/>
                <a:gd name="T4" fmla="*/ 177 w 737"/>
                <a:gd name="T5" fmla="*/ 1119 h 1119"/>
                <a:gd name="T6" fmla="*/ 0 w 737"/>
                <a:gd name="T7" fmla="*/ 942 h 1119"/>
                <a:gd name="T8" fmla="*/ 381 w 737"/>
                <a:gd name="T9" fmla="*/ 558 h 1119"/>
                <a:gd name="T10" fmla="*/ 0 w 737"/>
                <a:gd name="T11" fmla="*/ 177 h 1119"/>
                <a:gd name="T12" fmla="*/ 177 w 737"/>
                <a:gd name="T13" fmla="*/ 0 h 1119"/>
              </a:gdLst>
              <a:ahLst/>
              <a:cxnLst>
                <a:cxn ang="0">
                  <a:pos x="T0" y="T1"/>
                </a:cxn>
                <a:cxn ang="0">
                  <a:pos x="T2" y="T3"/>
                </a:cxn>
                <a:cxn ang="0">
                  <a:pos x="T4" y="T5"/>
                </a:cxn>
                <a:cxn ang="0">
                  <a:pos x="T6" y="T7"/>
                </a:cxn>
                <a:cxn ang="0">
                  <a:pos x="T8" y="T9"/>
                </a:cxn>
                <a:cxn ang="0">
                  <a:pos x="T10" y="T11"/>
                </a:cxn>
                <a:cxn ang="0">
                  <a:pos x="T12" y="T13"/>
                </a:cxn>
              </a:cxnLst>
              <a:rect l="0" t="0" r="r" b="b"/>
              <a:pathLst>
                <a:path w="737" h="1119">
                  <a:moveTo>
                    <a:pt x="177" y="0"/>
                  </a:moveTo>
                  <a:lnTo>
                    <a:pt x="737" y="558"/>
                  </a:lnTo>
                  <a:lnTo>
                    <a:pt x="177" y="1119"/>
                  </a:lnTo>
                  <a:lnTo>
                    <a:pt x="0" y="942"/>
                  </a:lnTo>
                  <a:lnTo>
                    <a:pt x="381" y="558"/>
                  </a:lnTo>
                  <a:lnTo>
                    <a:pt x="0" y="177"/>
                  </a:lnTo>
                  <a:lnTo>
                    <a:pt x="1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baseline="-25000">
                <a:solidFill>
                  <a:schemeClr val="bg1"/>
                </a:solidFill>
              </a:endParaRPr>
            </a:p>
          </p:txBody>
        </p:sp>
        <p:sp>
          <p:nvSpPr>
            <p:cNvPr id="17" name="Freeform 23"/>
            <p:cNvSpPr>
              <a:spLocks/>
            </p:cNvSpPr>
            <p:nvPr/>
          </p:nvSpPr>
          <p:spPr bwMode="auto">
            <a:xfrm>
              <a:off x="3463925" y="6413501"/>
              <a:ext cx="585788" cy="887413"/>
            </a:xfrm>
            <a:custGeom>
              <a:avLst/>
              <a:gdLst>
                <a:gd name="T0" fmla="*/ 560 w 738"/>
                <a:gd name="T1" fmla="*/ 0 h 1119"/>
                <a:gd name="T2" fmla="*/ 738 w 738"/>
                <a:gd name="T3" fmla="*/ 177 h 1119"/>
                <a:gd name="T4" fmla="*/ 357 w 738"/>
                <a:gd name="T5" fmla="*/ 558 h 1119"/>
                <a:gd name="T6" fmla="*/ 738 w 738"/>
                <a:gd name="T7" fmla="*/ 942 h 1119"/>
                <a:gd name="T8" fmla="*/ 560 w 738"/>
                <a:gd name="T9" fmla="*/ 1119 h 1119"/>
                <a:gd name="T10" fmla="*/ 0 w 738"/>
                <a:gd name="T11" fmla="*/ 558 h 1119"/>
                <a:gd name="T12" fmla="*/ 560 w 738"/>
                <a:gd name="T13" fmla="*/ 0 h 1119"/>
              </a:gdLst>
              <a:ahLst/>
              <a:cxnLst>
                <a:cxn ang="0">
                  <a:pos x="T0" y="T1"/>
                </a:cxn>
                <a:cxn ang="0">
                  <a:pos x="T2" y="T3"/>
                </a:cxn>
                <a:cxn ang="0">
                  <a:pos x="T4" y="T5"/>
                </a:cxn>
                <a:cxn ang="0">
                  <a:pos x="T6" y="T7"/>
                </a:cxn>
                <a:cxn ang="0">
                  <a:pos x="T8" y="T9"/>
                </a:cxn>
                <a:cxn ang="0">
                  <a:pos x="T10" y="T11"/>
                </a:cxn>
                <a:cxn ang="0">
                  <a:pos x="T12" y="T13"/>
                </a:cxn>
              </a:cxnLst>
              <a:rect l="0" t="0" r="r" b="b"/>
              <a:pathLst>
                <a:path w="738" h="1119">
                  <a:moveTo>
                    <a:pt x="560" y="0"/>
                  </a:moveTo>
                  <a:lnTo>
                    <a:pt x="738" y="177"/>
                  </a:lnTo>
                  <a:lnTo>
                    <a:pt x="357" y="558"/>
                  </a:lnTo>
                  <a:lnTo>
                    <a:pt x="738" y="942"/>
                  </a:lnTo>
                  <a:lnTo>
                    <a:pt x="560" y="1119"/>
                  </a:lnTo>
                  <a:lnTo>
                    <a:pt x="0" y="558"/>
                  </a:lnTo>
                  <a:lnTo>
                    <a:pt x="5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baseline="-25000">
                <a:solidFill>
                  <a:schemeClr val="bg1"/>
                </a:solidFill>
              </a:endParaRPr>
            </a:p>
          </p:txBody>
        </p:sp>
        <p:sp>
          <p:nvSpPr>
            <p:cNvPr id="18" name="Freeform 24"/>
            <p:cNvSpPr>
              <a:spLocks/>
            </p:cNvSpPr>
            <p:nvPr/>
          </p:nvSpPr>
          <p:spPr bwMode="auto">
            <a:xfrm>
              <a:off x="4092575" y="6288088"/>
              <a:ext cx="619125" cy="1257300"/>
            </a:xfrm>
            <a:custGeom>
              <a:avLst/>
              <a:gdLst>
                <a:gd name="T0" fmla="*/ 545 w 780"/>
                <a:gd name="T1" fmla="*/ 0 h 1584"/>
                <a:gd name="T2" fmla="*/ 780 w 780"/>
                <a:gd name="T3" fmla="*/ 86 h 1584"/>
                <a:gd name="T4" fmla="*/ 237 w 780"/>
                <a:gd name="T5" fmla="*/ 1584 h 1584"/>
                <a:gd name="T6" fmla="*/ 0 w 780"/>
                <a:gd name="T7" fmla="*/ 1499 h 1584"/>
                <a:gd name="T8" fmla="*/ 545 w 780"/>
                <a:gd name="T9" fmla="*/ 0 h 1584"/>
              </a:gdLst>
              <a:ahLst/>
              <a:cxnLst>
                <a:cxn ang="0">
                  <a:pos x="T0" y="T1"/>
                </a:cxn>
                <a:cxn ang="0">
                  <a:pos x="T2" y="T3"/>
                </a:cxn>
                <a:cxn ang="0">
                  <a:pos x="T4" y="T5"/>
                </a:cxn>
                <a:cxn ang="0">
                  <a:pos x="T6" y="T7"/>
                </a:cxn>
                <a:cxn ang="0">
                  <a:pos x="T8" y="T9"/>
                </a:cxn>
              </a:cxnLst>
              <a:rect l="0" t="0" r="r" b="b"/>
              <a:pathLst>
                <a:path w="780" h="1584">
                  <a:moveTo>
                    <a:pt x="545" y="0"/>
                  </a:moveTo>
                  <a:lnTo>
                    <a:pt x="780" y="86"/>
                  </a:lnTo>
                  <a:lnTo>
                    <a:pt x="237" y="1584"/>
                  </a:lnTo>
                  <a:lnTo>
                    <a:pt x="0" y="1499"/>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baseline="-25000">
                <a:solidFill>
                  <a:schemeClr val="bg1"/>
                </a:solidFill>
              </a:endParaRPr>
            </a:p>
          </p:txBody>
        </p:sp>
        <p:sp>
          <p:nvSpPr>
            <p:cNvPr id="19" name="Freeform 25"/>
            <p:cNvSpPr>
              <a:spLocks noEditPoints="1"/>
            </p:cNvSpPr>
            <p:nvPr/>
          </p:nvSpPr>
          <p:spPr bwMode="auto">
            <a:xfrm>
              <a:off x="2005013" y="4454526"/>
              <a:ext cx="4800600" cy="4805363"/>
            </a:xfrm>
            <a:custGeom>
              <a:avLst/>
              <a:gdLst>
                <a:gd name="T0" fmla="*/ 2759 w 6047"/>
                <a:gd name="T1" fmla="*/ 1408 h 6052"/>
                <a:gd name="T2" fmla="*/ 2387 w 6047"/>
                <a:gd name="T3" fmla="*/ 1515 h 6052"/>
                <a:gd name="T4" fmla="*/ 2057 w 6047"/>
                <a:gd name="T5" fmla="*/ 1703 h 6052"/>
                <a:gd name="T6" fmla="*/ 1781 w 6047"/>
                <a:gd name="T7" fmla="*/ 1960 h 6052"/>
                <a:gd name="T8" fmla="*/ 1569 w 6047"/>
                <a:gd name="T9" fmla="*/ 2273 h 6052"/>
                <a:gd name="T10" fmla="*/ 1435 w 6047"/>
                <a:gd name="T11" fmla="*/ 2632 h 6052"/>
                <a:gd name="T12" fmla="*/ 1387 w 6047"/>
                <a:gd name="T13" fmla="*/ 3025 h 6052"/>
                <a:gd name="T14" fmla="*/ 1435 w 6047"/>
                <a:gd name="T15" fmla="*/ 3420 h 6052"/>
                <a:gd name="T16" fmla="*/ 1569 w 6047"/>
                <a:gd name="T17" fmla="*/ 3779 h 6052"/>
                <a:gd name="T18" fmla="*/ 1781 w 6047"/>
                <a:gd name="T19" fmla="*/ 4093 h 6052"/>
                <a:gd name="T20" fmla="*/ 2057 w 6047"/>
                <a:gd name="T21" fmla="*/ 4349 h 6052"/>
                <a:gd name="T22" fmla="*/ 2387 w 6047"/>
                <a:gd name="T23" fmla="*/ 4537 h 6052"/>
                <a:gd name="T24" fmla="*/ 2759 w 6047"/>
                <a:gd name="T25" fmla="*/ 4644 h 6052"/>
                <a:gd name="T26" fmla="*/ 3158 w 6047"/>
                <a:gd name="T27" fmla="*/ 4660 h 6052"/>
                <a:gd name="T28" fmla="*/ 3541 w 6047"/>
                <a:gd name="T29" fmla="*/ 4581 h 6052"/>
                <a:gd name="T30" fmla="*/ 3885 w 6047"/>
                <a:gd name="T31" fmla="*/ 4419 h 6052"/>
                <a:gd name="T32" fmla="*/ 4182 w 6047"/>
                <a:gd name="T33" fmla="*/ 4185 h 6052"/>
                <a:gd name="T34" fmla="*/ 4416 w 6047"/>
                <a:gd name="T35" fmla="*/ 3890 h 6052"/>
                <a:gd name="T36" fmla="*/ 4578 w 6047"/>
                <a:gd name="T37" fmla="*/ 3543 h 6052"/>
                <a:gd name="T38" fmla="*/ 4655 w 6047"/>
                <a:gd name="T39" fmla="*/ 3160 h 6052"/>
                <a:gd name="T40" fmla="*/ 4640 w 6047"/>
                <a:gd name="T41" fmla="*/ 2760 h 6052"/>
                <a:gd name="T42" fmla="*/ 4532 w 6047"/>
                <a:gd name="T43" fmla="*/ 2389 h 6052"/>
                <a:gd name="T44" fmla="*/ 4346 w 6047"/>
                <a:gd name="T45" fmla="*/ 2059 h 6052"/>
                <a:gd name="T46" fmla="*/ 4088 w 6047"/>
                <a:gd name="T47" fmla="*/ 1783 h 6052"/>
                <a:gd name="T48" fmla="*/ 3775 w 6047"/>
                <a:gd name="T49" fmla="*/ 1571 h 6052"/>
                <a:gd name="T50" fmla="*/ 3418 w 6047"/>
                <a:gd name="T51" fmla="*/ 1434 h 6052"/>
                <a:gd name="T52" fmla="*/ 3024 w 6047"/>
                <a:gd name="T53" fmla="*/ 1386 h 6052"/>
                <a:gd name="T54" fmla="*/ 3626 w 6047"/>
                <a:gd name="T55" fmla="*/ 708 h 6052"/>
                <a:gd name="T56" fmla="*/ 3998 w 6047"/>
                <a:gd name="T57" fmla="*/ 839 h 6052"/>
                <a:gd name="T58" fmla="*/ 4819 w 6047"/>
                <a:gd name="T59" fmla="*/ 544 h 6052"/>
                <a:gd name="T60" fmla="*/ 5165 w 6047"/>
                <a:gd name="T61" fmla="*/ 1960 h 6052"/>
                <a:gd name="T62" fmla="*/ 5338 w 6047"/>
                <a:gd name="T63" fmla="*/ 2422 h 6052"/>
                <a:gd name="T64" fmla="*/ 5338 w 6047"/>
                <a:gd name="T65" fmla="*/ 3630 h 6052"/>
                <a:gd name="T66" fmla="*/ 5208 w 6047"/>
                <a:gd name="T67" fmla="*/ 4002 h 6052"/>
                <a:gd name="T68" fmla="*/ 5504 w 6047"/>
                <a:gd name="T69" fmla="*/ 4823 h 6052"/>
                <a:gd name="T70" fmla="*/ 4117 w 6047"/>
                <a:gd name="T71" fmla="*/ 5155 h 6052"/>
                <a:gd name="T72" fmla="*/ 3753 w 6047"/>
                <a:gd name="T73" fmla="*/ 5308 h 6052"/>
                <a:gd name="T74" fmla="*/ 2539 w 6047"/>
                <a:gd name="T75" fmla="*/ 6052 h 6052"/>
                <a:gd name="T76" fmla="*/ 2171 w 6047"/>
                <a:gd name="T77" fmla="*/ 5263 h 6052"/>
                <a:gd name="T78" fmla="*/ 1814 w 6047"/>
                <a:gd name="T79" fmla="*/ 5090 h 6052"/>
                <a:gd name="T80" fmla="*/ 961 w 6047"/>
                <a:gd name="T81" fmla="*/ 4238 h 6052"/>
                <a:gd name="T82" fmla="*/ 788 w 6047"/>
                <a:gd name="T83" fmla="*/ 3881 h 6052"/>
                <a:gd name="T84" fmla="*/ 0 w 6047"/>
                <a:gd name="T85" fmla="*/ 3510 h 6052"/>
                <a:gd name="T86" fmla="*/ 755 w 6047"/>
                <a:gd name="T87" fmla="*/ 2264 h 6052"/>
                <a:gd name="T88" fmla="*/ 961 w 6047"/>
                <a:gd name="T89" fmla="*/ 1814 h 6052"/>
                <a:gd name="T90" fmla="*/ 1814 w 6047"/>
                <a:gd name="T91" fmla="*/ 960 h 6052"/>
                <a:gd name="T92" fmla="*/ 2171 w 6047"/>
                <a:gd name="T93" fmla="*/ 789 h 6052"/>
                <a:gd name="T94" fmla="*/ 2539 w 6047"/>
                <a:gd name="T95" fmla="*/ 0 h 6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47" h="6052">
                  <a:moveTo>
                    <a:pt x="3024" y="1386"/>
                  </a:moveTo>
                  <a:lnTo>
                    <a:pt x="2889" y="1392"/>
                  </a:lnTo>
                  <a:lnTo>
                    <a:pt x="2759" y="1408"/>
                  </a:lnTo>
                  <a:lnTo>
                    <a:pt x="2631" y="1434"/>
                  </a:lnTo>
                  <a:lnTo>
                    <a:pt x="2506" y="1471"/>
                  </a:lnTo>
                  <a:lnTo>
                    <a:pt x="2387" y="1515"/>
                  </a:lnTo>
                  <a:lnTo>
                    <a:pt x="2272" y="1571"/>
                  </a:lnTo>
                  <a:lnTo>
                    <a:pt x="2162" y="1633"/>
                  </a:lnTo>
                  <a:lnTo>
                    <a:pt x="2057" y="1703"/>
                  </a:lnTo>
                  <a:lnTo>
                    <a:pt x="1959" y="1783"/>
                  </a:lnTo>
                  <a:lnTo>
                    <a:pt x="1867" y="1867"/>
                  </a:lnTo>
                  <a:lnTo>
                    <a:pt x="1781" y="1960"/>
                  </a:lnTo>
                  <a:lnTo>
                    <a:pt x="1703" y="2059"/>
                  </a:lnTo>
                  <a:lnTo>
                    <a:pt x="1632" y="2162"/>
                  </a:lnTo>
                  <a:lnTo>
                    <a:pt x="1569" y="2273"/>
                  </a:lnTo>
                  <a:lnTo>
                    <a:pt x="1516" y="2389"/>
                  </a:lnTo>
                  <a:lnTo>
                    <a:pt x="1470" y="2509"/>
                  </a:lnTo>
                  <a:lnTo>
                    <a:pt x="1435" y="2632"/>
                  </a:lnTo>
                  <a:lnTo>
                    <a:pt x="1407" y="2760"/>
                  </a:lnTo>
                  <a:lnTo>
                    <a:pt x="1392" y="2892"/>
                  </a:lnTo>
                  <a:lnTo>
                    <a:pt x="1387" y="3025"/>
                  </a:lnTo>
                  <a:lnTo>
                    <a:pt x="1392" y="3160"/>
                  </a:lnTo>
                  <a:lnTo>
                    <a:pt x="1407" y="3292"/>
                  </a:lnTo>
                  <a:lnTo>
                    <a:pt x="1435" y="3420"/>
                  </a:lnTo>
                  <a:lnTo>
                    <a:pt x="1470" y="3543"/>
                  </a:lnTo>
                  <a:lnTo>
                    <a:pt x="1516" y="3663"/>
                  </a:lnTo>
                  <a:lnTo>
                    <a:pt x="1569" y="3779"/>
                  </a:lnTo>
                  <a:lnTo>
                    <a:pt x="1632" y="3890"/>
                  </a:lnTo>
                  <a:lnTo>
                    <a:pt x="1703" y="3993"/>
                  </a:lnTo>
                  <a:lnTo>
                    <a:pt x="1781" y="4093"/>
                  </a:lnTo>
                  <a:lnTo>
                    <a:pt x="1867" y="4185"/>
                  </a:lnTo>
                  <a:lnTo>
                    <a:pt x="1959" y="4270"/>
                  </a:lnTo>
                  <a:lnTo>
                    <a:pt x="2057" y="4349"/>
                  </a:lnTo>
                  <a:lnTo>
                    <a:pt x="2162" y="4419"/>
                  </a:lnTo>
                  <a:lnTo>
                    <a:pt x="2272" y="4482"/>
                  </a:lnTo>
                  <a:lnTo>
                    <a:pt x="2387" y="4537"/>
                  </a:lnTo>
                  <a:lnTo>
                    <a:pt x="2506" y="4581"/>
                  </a:lnTo>
                  <a:lnTo>
                    <a:pt x="2631" y="4618"/>
                  </a:lnTo>
                  <a:lnTo>
                    <a:pt x="2759" y="4644"/>
                  </a:lnTo>
                  <a:lnTo>
                    <a:pt x="2889" y="4660"/>
                  </a:lnTo>
                  <a:lnTo>
                    <a:pt x="3024" y="4666"/>
                  </a:lnTo>
                  <a:lnTo>
                    <a:pt x="3158" y="4660"/>
                  </a:lnTo>
                  <a:lnTo>
                    <a:pt x="3289" y="4644"/>
                  </a:lnTo>
                  <a:lnTo>
                    <a:pt x="3418" y="4618"/>
                  </a:lnTo>
                  <a:lnTo>
                    <a:pt x="3541" y="4581"/>
                  </a:lnTo>
                  <a:lnTo>
                    <a:pt x="3661" y="4537"/>
                  </a:lnTo>
                  <a:lnTo>
                    <a:pt x="3775" y="4482"/>
                  </a:lnTo>
                  <a:lnTo>
                    <a:pt x="3885" y="4419"/>
                  </a:lnTo>
                  <a:lnTo>
                    <a:pt x="3990" y="4349"/>
                  </a:lnTo>
                  <a:lnTo>
                    <a:pt x="4088" y="4270"/>
                  </a:lnTo>
                  <a:lnTo>
                    <a:pt x="4182" y="4185"/>
                  </a:lnTo>
                  <a:lnTo>
                    <a:pt x="4267" y="4093"/>
                  </a:lnTo>
                  <a:lnTo>
                    <a:pt x="4346" y="3993"/>
                  </a:lnTo>
                  <a:lnTo>
                    <a:pt x="4416" y="3890"/>
                  </a:lnTo>
                  <a:lnTo>
                    <a:pt x="4478" y="3779"/>
                  </a:lnTo>
                  <a:lnTo>
                    <a:pt x="4532" y="3663"/>
                  </a:lnTo>
                  <a:lnTo>
                    <a:pt x="4578" y="3543"/>
                  </a:lnTo>
                  <a:lnTo>
                    <a:pt x="4613" y="3420"/>
                  </a:lnTo>
                  <a:lnTo>
                    <a:pt x="4640" y="3292"/>
                  </a:lnTo>
                  <a:lnTo>
                    <a:pt x="4655" y="3160"/>
                  </a:lnTo>
                  <a:lnTo>
                    <a:pt x="4661" y="3025"/>
                  </a:lnTo>
                  <a:lnTo>
                    <a:pt x="4655" y="2892"/>
                  </a:lnTo>
                  <a:lnTo>
                    <a:pt x="4640" y="2760"/>
                  </a:lnTo>
                  <a:lnTo>
                    <a:pt x="4613" y="2632"/>
                  </a:lnTo>
                  <a:lnTo>
                    <a:pt x="4578" y="2509"/>
                  </a:lnTo>
                  <a:lnTo>
                    <a:pt x="4532" y="2389"/>
                  </a:lnTo>
                  <a:lnTo>
                    <a:pt x="4478" y="2273"/>
                  </a:lnTo>
                  <a:lnTo>
                    <a:pt x="4416" y="2162"/>
                  </a:lnTo>
                  <a:lnTo>
                    <a:pt x="4346" y="2059"/>
                  </a:lnTo>
                  <a:lnTo>
                    <a:pt x="4267" y="1960"/>
                  </a:lnTo>
                  <a:lnTo>
                    <a:pt x="4182" y="1867"/>
                  </a:lnTo>
                  <a:lnTo>
                    <a:pt x="4088" y="1783"/>
                  </a:lnTo>
                  <a:lnTo>
                    <a:pt x="3990" y="1703"/>
                  </a:lnTo>
                  <a:lnTo>
                    <a:pt x="3885" y="1633"/>
                  </a:lnTo>
                  <a:lnTo>
                    <a:pt x="3775" y="1571"/>
                  </a:lnTo>
                  <a:lnTo>
                    <a:pt x="3661" y="1515"/>
                  </a:lnTo>
                  <a:lnTo>
                    <a:pt x="3541" y="1471"/>
                  </a:lnTo>
                  <a:lnTo>
                    <a:pt x="3418" y="1434"/>
                  </a:lnTo>
                  <a:lnTo>
                    <a:pt x="3289" y="1408"/>
                  </a:lnTo>
                  <a:lnTo>
                    <a:pt x="3158" y="1392"/>
                  </a:lnTo>
                  <a:lnTo>
                    <a:pt x="3024" y="1386"/>
                  </a:lnTo>
                  <a:close/>
                  <a:moveTo>
                    <a:pt x="2539" y="0"/>
                  </a:moveTo>
                  <a:lnTo>
                    <a:pt x="3508" y="0"/>
                  </a:lnTo>
                  <a:lnTo>
                    <a:pt x="3626" y="708"/>
                  </a:lnTo>
                  <a:lnTo>
                    <a:pt x="3753" y="745"/>
                  </a:lnTo>
                  <a:lnTo>
                    <a:pt x="3876" y="789"/>
                  </a:lnTo>
                  <a:lnTo>
                    <a:pt x="3998" y="839"/>
                  </a:lnTo>
                  <a:lnTo>
                    <a:pt x="4117" y="896"/>
                  </a:lnTo>
                  <a:lnTo>
                    <a:pt x="4234" y="960"/>
                  </a:lnTo>
                  <a:lnTo>
                    <a:pt x="4819" y="544"/>
                  </a:lnTo>
                  <a:lnTo>
                    <a:pt x="5504" y="1229"/>
                  </a:lnTo>
                  <a:lnTo>
                    <a:pt x="5088" y="1814"/>
                  </a:lnTo>
                  <a:lnTo>
                    <a:pt x="5165" y="1960"/>
                  </a:lnTo>
                  <a:lnTo>
                    <a:pt x="5233" y="2111"/>
                  </a:lnTo>
                  <a:lnTo>
                    <a:pt x="5292" y="2264"/>
                  </a:lnTo>
                  <a:lnTo>
                    <a:pt x="5338" y="2422"/>
                  </a:lnTo>
                  <a:lnTo>
                    <a:pt x="6047" y="2540"/>
                  </a:lnTo>
                  <a:lnTo>
                    <a:pt x="6047" y="3510"/>
                  </a:lnTo>
                  <a:lnTo>
                    <a:pt x="5338" y="3630"/>
                  </a:lnTo>
                  <a:lnTo>
                    <a:pt x="5302" y="3755"/>
                  </a:lnTo>
                  <a:lnTo>
                    <a:pt x="5259" y="3881"/>
                  </a:lnTo>
                  <a:lnTo>
                    <a:pt x="5208" y="4002"/>
                  </a:lnTo>
                  <a:lnTo>
                    <a:pt x="5151" y="4122"/>
                  </a:lnTo>
                  <a:lnTo>
                    <a:pt x="5088" y="4238"/>
                  </a:lnTo>
                  <a:lnTo>
                    <a:pt x="5504" y="4823"/>
                  </a:lnTo>
                  <a:lnTo>
                    <a:pt x="4819" y="5509"/>
                  </a:lnTo>
                  <a:lnTo>
                    <a:pt x="4234" y="5090"/>
                  </a:lnTo>
                  <a:lnTo>
                    <a:pt x="4117" y="5155"/>
                  </a:lnTo>
                  <a:lnTo>
                    <a:pt x="3998" y="5214"/>
                  </a:lnTo>
                  <a:lnTo>
                    <a:pt x="3876" y="5263"/>
                  </a:lnTo>
                  <a:lnTo>
                    <a:pt x="3753" y="5308"/>
                  </a:lnTo>
                  <a:lnTo>
                    <a:pt x="3626" y="5344"/>
                  </a:lnTo>
                  <a:lnTo>
                    <a:pt x="3508" y="6052"/>
                  </a:lnTo>
                  <a:lnTo>
                    <a:pt x="2539" y="6052"/>
                  </a:lnTo>
                  <a:lnTo>
                    <a:pt x="2422" y="5344"/>
                  </a:lnTo>
                  <a:lnTo>
                    <a:pt x="2295" y="5308"/>
                  </a:lnTo>
                  <a:lnTo>
                    <a:pt x="2171" y="5263"/>
                  </a:lnTo>
                  <a:lnTo>
                    <a:pt x="2050" y="5214"/>
                  </a:lnTo>
                  <a:lnTo>
                    <a:pt x="1930" y="5155"/>
                  </a:lnTo>
                  <a:lnTo>
                    <a:pt x="1814" y="5090"/>
                  </a:lnTo>
                  <a:lnTo>
                    <a:pt x="1228" y="5509"/>
                  </a:lnTo>
                  <a:lnTo>
                    <a:pt x="543" y="4823"/>
                  </a:lnTo>
                  <a:lnTo>
                    <a:pt x="961" y="4238"/>
                  </a:lnTo>
                  <a:lnTo>
                    <a:pt x="897" y="4122"/>
                  </a:lnTo>
                  <a:lnTo>
                    <a:pt x="840" y="4002"/>
                  </a:lnTo>
                  <a:lnTo>
                    <a:pt x="788" y="3881"/>
                  </a:lnTo>
                  <a:lnTo>
                    <a:pt x="746" y="3755"/>
                  </a:lnTo>
                  <a:lnTo>
                    <a:pt x="709" y="3630"/>
                  </a:lnTo>
                  <a:lnTo>
                    <a:pt x="0" y="3510"/>
                  </a:lnTo>
                  <a:lnTo>
                    <a:pt x="0" y="2540"/>
                  </a:lnTo>
                  <a:lnTo>
                    <a:pt x="709" y="2422"/>
                  </a:lnTo>
                  <a:lnTo>
                    <a:pt x="755" y="2264"/>
                  </a:lnTo>
                  <a:lnTo>
                    <a:pt x="814" y="2111"/>
                  </a:lnTo>
                  <a:lnTo>
                    <a:pt x="882" y="1960"/>
                  </a:lnTo>
                  <a:lnTo>
                    <a:pt x="961" y="1814"/>
                  </a:lnTo>
                  <a:lnTo>
                    <a:pt x="543" y="1229"/>
                  </a:lnTo>
                  <a:lnTo>
                    <a:pt x="1228" y="544"/>
                  </a:lnTo>
                  <a:lnTo>
                    <a:pt x="1814" y="960"/>
                  </a:lnTo>
                  <a:lnTo>
                    <a:pt x="1930" y="896"/>
                  </a:lnTo>
                  <a:lnTo>
                    <a:pt x="2050" y="839"/>
                  </a:lnTo>
                  <a:lnTo>
                    <a:pt x="2171" y="789"/>
                  </a:lnTo>
                  <a:lnTo>
                    <a:pt x="2295" y="745"/>
                  </a:lnTo>
                  <a:lnTo>
                    <a:pt x="2422" y="708"/>
                  </a:lnTo>
                  <a:lnTo>
                    <a:pt x="25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baseline="-25000">
                <a:solidFill>
                  <a:schemeClr val="bg1"/>
                </a:solidFill>
              </a:endParaRPr>
            </a:p>
          </p:txBody>
        </p:sp>
      </p:grpSp>
      <p:pic>
        <p:nvPicPr>
          <p:cNvPr id="13"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428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oup 69"/>
          <p:cNvGrpSpPr/>
          <p:nvPr userDrawn="1"/>
        </p:nvGrpSpPr>
        <p:grpSpPr>
          <a:xfrm>
            <a:off x="206502" y="217029"/>
            <a:ext cx="668529" cy="594654"/>
            <a:chOff x="9242425" y="3716338"/>
            <a:chExt cx="4946650" cy="4943485"/>
          </a:xfrm>
          <a:solidFill>
            <a:schemeClr val="bg1"/>
          </a:solidFill>
        </p:grpSpPr>
        <p:sp>
          <p:nvSpPr>
            <p:cNvPr id="20" name="Freeform 38"/>
            <p:cNvSpPr>
              <a:spLocks/>
            </p:cNvSpPr>
            <p:nvPr/>
          </p:nvSpPr>
          <p:spPr bwMode="auto">
            <a:xfrm>
              <a:off x="9242425" y="6350010"/>
              <a:ext cx="2311393" cy="2309813"/>
            </a:xfrm>
            <a:custGeom>
              <a:avLst/>
              <a:gdLst>
                <a:gd name="T0" fmla="*/ 2086 w 2912"/>
                <a:gd name="T1" fmla="*/ 0 h 2911"/>
                <a:gd name="T2" fmla="*/ 2912 w 2912"/>
                <a:gd name="T3" fmla="*/ 824 h 2911"/>
                <a:gd name="T4" fmla="*/ 995 w 2912"/>
                <a:gd name="T5" fmla="*/ 2740 h 2911"/>
                <a:gd name="T6" fmla="*/ 944 w 2912"/>
                <a:gd name="T7" fmla="*/ 2786 h 2911"/>
                <a:gd name="T8" fmla="*/ 889 w 2912"/>
                <a:gd name="T9" fmla="*/ 2824 h 2911"/>
                <a:gd name="T10" fmla="*/ 832 w 2912"/>
                <a:gd name="T11" fmla="*/ 2856 h 2911"/>
                <a:gd name="T12" fmla="*/ 772 w 2912"/>
                <a:gd name="T13" fmla="*/ 2881 h 2911"/>
                <a:gd name="T14" fmla="*/ 709 w 2912"/>
                <a:gd name="T15" fmla="*/ 2898 h 2911"/>
                <a:gd name="T16" fmla="*/ 647 w 2912"/>
                <a:gd name="T17" fmla="*/ 2907 h 2911"/>
                <a:gd name="T18" fmla="*/ 582 w 2912"/>
                <a:gd name="T19" fmla="*/ 2911 h 2911"/>
                <a:gd name="T20" fmla="*/ 518 w 2912"/>
                <a:gd name="T21" fmla="*/ 2907 h 2911"/>
                <a:gd name="T22" fmla="*/ 455 w 2912"/>
                <a:gd name="T23" fmla="*/ 2898 h 2911"/>
                <a:gd name="T24" fmla="*/ 392 w 2912"/>
                <a:gd name="T25" fmla="*/ 2881 h 2911"/>
                <a:gd name="T26" fmla="*/ 334 w 2912"/>
                <a:gd name="T27" fmla="*/ 2856 h 2911"/>
                <a:gd name="T28" fmla="*/ 275 w 2912"/>
                <a:gd name="T29" fmla="*/ 2824 h 2911"/>
                <a:gd name="T30" fmla="*/ 220 w 2912"/>
                <a:gd name="T31" fmla="*/ 2786 h 2911"/>
                <a:gd name="T32" fmla="*/ 169 w 2912"/>
                <a:gd name="T33" fmla="*/ 2740 h 2911"/>
                <a:gd name="T34" fmla="*/ 121 w 2912"/>
                <a:gd name="T35" fmla="*/ 2685 h 2911"/>
                <a:gd name="T36" fmla="*/ 80 w 2912"/>
                <a:gd name="T37" fmla="*/ 2627 h 2911"/>
                <a:gd name="T38" fmla="*/ 47 w 2912"/>
                <a:gd name="T39" fmla="*/ 2564 h 2911"/>
                <a:gd name="T40" fmla="*/ 25 w 2912"/>
                <a:gd name="T41" fmla="*/ 2498 h 2911"/>
                <a:gd name="T42" fmla="*/ 8 w 2912"/>
                <a:gd name="T43" fmla="*/ 2431 h 2911"/>
                <a:gd name="T44" fmla="*/ 0 w 2912"/>
                <a:gd name="T45" fmla="*/ 2363 h 2911"/>
                <a:gd name="T46" fmla="*/ 0 w 2912"/>
                <a:gd name="T47" fmla="*/ 2293 h 2911"/>
                <a:gd name="T48" fmla="*/ 8 w 2912"/>
                <a:gd name="T49" fmla="*/ 2225 h 2911"/>
                <a:gd name="T50" fmla="*/ 25 w 2912"/>
                <a:gd name="T51" fmla="*/ 2159 h 2911"/>
                <a:gd name="T52" fmla="*/ 47 w 2912"/>
                <a:gd name="T53" fmla="*/ 2092 h 2911"/>
                <a:gd name="T54" fmla="*/ 80 w 2912"/>
                <a:gd name="T55" fmla="*/ 2030 h 2911"/>
                <a:gd name="T56" fmla="*/ 121 w 2912"/>
                <a:gd name="T57" fmla="*/ 1971 h 2911"/>
                <a:gd name="T58" fmla="*/ 169 w 2912"/>
                <a:gd name="T59" fmla="*/ 1916 h 2911"/>
                <a:gd name="T60" fmla="*/ 2086 w 2912"/>
                <a:gd name="T61" fmla="*/ 0 h 2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12" h="2911">
                  <a:moveTo>
                    <a:pt x="2086" y="0"/>
                  </a:moveTo>
                  <a:lnTo>
                    <a:pt x="2912" y="824"/>
                  </a:lnTo>
                  <a:lnTo>
                    <a:pt x="995" y="2740"/>
                  </a:lnTo>
                  <a:lnTo>
                    <a:pt x="944" y="2786"/>
                  </a:lnTo>
                  <a:lnTo>
                    <a:pt x="889" y="2824"/>
                  </a:lnTo>
                  <a:lnTo>
                    <a:pt x="832" y="2856"/>
                  </a:lnTo>
                  <a:lnTo>
                    <a:pt x="772" y="2881"/>
                  </a:lnTo>
                  <a:lnTo>
                    <a:pt x="709" y="2898"/>
                  </a:lnTo>
                  <a:lnTo>
                    <a:pt x="647" y="2907"/>
                  </a:lnTo>
                  <a:lnTo>
                    <a:pt x="582" y="2911"/>
                  </a:lnTo>
                  <a:lnTo>
                    <a:pt x="518" y="2907"/>
                  </a:lnTo>
                  <a:lnTo>
                    <a:pt x="455" y="2898"/>
                  </a:lnTo>
                  <a:lnTo>
                    <a:pt x="392" y="2881"/>
                  </a:lnTo>
                  <a:lnTo>
                    <a:pt x="334" y="2856"/>
                  </a:lnTo>
                  <a:lnTo>
                    <a:pt x="275" y="2824"/>
                  </a:lnTo>
                  <a:lnTo>
                    <a:pt x="220" y="2786"/>
                  </a:lnTo>
                  <a:lnTo>
                    <a:pt x="169" y="2740"/>
                  </a:lnTo>
                  <a:lnTo>
                    <a:pt x="121" y="2685"/>
                  </a:lnTo>
                  <a:lnTo>
                    <a:pt x="80" y="2627"/>
                  </a:lnTo>
                  <a:lnTo>
                    <a:pt x="47" y="2564"/>
                  </a:lnTo>
                  <a:lnTo>
                    <a:pt x="25" y="2498"/>
                  </a:lnTo>
                  <a:lnTo>
                    <a:pt x="8" y="2431"/>
                  </a:lnTo>
                  <a:lnTo>
                    <a:pt x="0" y="2363"/>
                  </a:lnTo>
                  <a:lnTo>
                    <a:pt x="0" y="2293"/>
                  </a:lnTo>
                  <a:lnTo>
                    <a:pt x="8" y="2225"/>
                  </a:lnTo>
                  <a:lnTo>
                    <a:pt x="25" y="2159"/>
                  </a:lnTo>
                  <a:lnTo>
                    <a:pt x="47" y="2092"/>
                  </a:lnTo>
                  <a:lnTo>
                    <a:pt x="80" y="2030"/>
                  </a:lnTo>
                  <a:lnTo>
                    <a:pt x="121" y="1971"/>
                  </a:lnTo>
                  <a:lnTo>
                    <a:pt x="169" y="1916"/>
                  </a:lnTo>
                  <a:lnTo>
                    <a:pt x="20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39"/>
            <p:cNvSpPr>
              <a:spLocks/>
            </p:cNvSpPr>
            <p:nvPr/>
          </p:nvSpPr>
          <p:spPr bwMode="auto">
            <a:xfrm>
              <a:off x="12045950" y="3716338"/>
              <a:ext cx="2143125" cy="2141538"/>
            </a:xfrm>
            <a:custGeom>
              <a:avLst/>
              <a:gdLst>
                <a:gd name="T0" fmla="*/ 2293 w 2700"/>
                <a:gd name="T1" fmla="*/ 0 h 2698"/>
                <a:gd name="T2" fmla="*/ 2700 w 2700"/>
                <a:gd name="T3" fmla="*/ 407 h 2698"/>
                <a:gd name="T4" fmla="*/ 2262 w 2700"/>
                <a:gd name="T5" fmla="*/ 1252 h 2698"/>
                <a:gd name="T6" fmla="*/ 1428 w 2700"/>
                <a:gd name="T7" fmla="*/ 1683 h 2698"/>
                <a:gd name="T8" fmla="*/ 412 w 2700"/>
                <a:gd name="T9" fmla="*/ 2698 h 2698"/>
                <a:gd name="T10" fmla="*/ 0 w 2700"/>
                <a:gd name="T11" fmla="*/ 2287 h 2698"/>
                <a:gd name="T12" fmla="*/ 1015 w 2700"/>
                <a:gd name="T13" fmla="*/ 1271 h 2698"/>
                <a:gd name="T14" fmla="*/ 1447 w 2700"/>
                <a:gd name="T15" fmla="*/ 437 h 2698"/>
                <a:gd name="T16" fmla="*/ 2293 w 2700"/>
                <a:gd name="T17" fmla="*/ 0 h 2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0" h="2698">
                  <a:moveTo>
                    <a:pt x="2293" y="0"/>
                  </a:moveTo>
                  <a:lnTo>
                    <a:pt x="2700" y="407"/>
                  </a:lnTo>
                  <a:lnTo>
                    <a:pt x="2262" y="1252"/>
                  </a:lnTo>
                  <a:lnTo>
                    <a:pt x="1428" y="1683"/>
                  </a:lnTo>
                  <a:lnTo>
                    <a:pt x="412" y="2698"/>
                  </a:lnTo>
                  <a:lnTo>
                    <a:pt x="0" y="2287"/>
                  </a:lnTo>
                  <a:lnTo>
                    <a:pt x="1015" y="1271"/>
                  </a:lnTo>
                  <a:lnTo>
                    <a:pt x="1447" y="437"/>
                  </a:lnTo>
                  <a:lnTo>
                    <a:pt x="22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40"/>
            <p:cNvSpPr>
              <a:spLocks/>
            </p:cNvSpPr>
            <p:nvPr/>
          </p:nvSpPr>
          <p:spPr bwMode="auto">
            <a:xfrm>
              <a:off x="9247192" y="3716338"/>
              <a:ext cx="4941881" cy="4940292"/>
            </a:xfrm>
            <a:custGeom>
              <a:avLst/>
              <a:gdLst>
                <a:gd name="T0" fmla="*/ 1393 w 6226"/>
                <a:gd name="T1" fmla="*/ 22 h 6223"/>
                <a:gd name="T2" fmla="*/ 1700 w 6226"/>
                <a:gd name="T3" fmla="*/ 130 h 6223"/>
                <a:gd name="T4" fmla="*/ 1962 w 6226"/>
                <a:gd name="T5" fmla="*/ 316 h 6223"/>
                <a:gd name="T6" fmla="*/ 2163 w 6226"/>
                <a:gd name="T7" fmla="*/ 566 h 6223"/>
                <a:gd name="T8" fmla="*/ 2290 w 6226"/>
                <a:gd name="T9" fmla="*/ 868 h 6223"/>
                <a:gd name="T10" fmla="*/ 2334 w 6226"/>
                <a:gd name="T11" fmla="*/ 1167 h 6223"/>
                <a:gd name="T12" fmla="*/ 2290 w 6226"/>
                <a:gd name="T13" fmla="*/ 1474 h 6223"/>
                <a:gd name="T14" fmla="*/ 4751 w 6226"/>
                <a:gd name="T15" fmla="*/ 3934 h 6223"/>
                <a:gd name="T16" fmla="*/ 5058 w 6226"/>
                <a:gd name="T17" fmla="*/ 3890 h 6223"/>
                <a:gd name="T18" fmla="*/ 5358 w 6226"/>
                <a:gd name="T19" fmla="*/ 3934 h 6223"/>
                <a:gd name="T20" fmla="*/ 5659 w 6226"/>
                <a:gd name="T21" fmla="*/ 4061 h 6223"/>
                <a:gd name="T22" fmla="*/ 5910 w 6226"/>
                <a:gd name="T23" fmla="*/ 4262 h 6223"/>
                <a:gd name="T24" fmla="*/ 6096 w 6226"/>
                <a:gd name="T25" fmla="*/ 4523 h 6223"/>
                <a:gd name="T26" fmla="*/ 6204 w 6226"/>
                <a:gd name="T27" fmla="*/ 4832 h 6223"/>
                <a:gd name="T28" fmla="*/ 6221 w 6226"/>
                <a:gd name="T29" fmla="*/ 5164 h 6223"/>
                <a:gd name="T30" fmla="*/ 6151 w 6226"/>
                <a:gd name="T31" fmla="*/ 5463 h 6223"/>
                <a:gd name="T32" fmla="*/ 5292 w 6226"/>
                <a:gd name="T33" fmla="*/ 4745 h 6223"/>
                <a:gd name="T34" fmla="*/ 5149 w 6226"/>
                <a:gd name="T35" fmla="*/ 4681 h 6223"/>
                <a:gd name="T36" fmla="*/ 5000 w 6226"/>
                <a:gd name="T37" fmla="*/ 4673 h 6223"/>
                <a:gd name="T38" fmla="*/ 4831 w 6226"/>
                <a:gd name="T39" fmla="*/ 4741 h 6223"/>
                <a:gd name="T40" fmla="*/ 4715 w 6226"/>
                <a:gd name="T41" fmla="*/ 4874 h 6223"/>
                <a:gd name="T42" fmla="*/ 4672 w 6226"/>
                <a:gd name="T43" fmla="*/ 5031 h 6223"/>
                <a:gd name="T44" fmla="*/ 4694 w 6226"/>
                <a:gd name="T45" fmla="*/ 5192 h 6223"/>
                <a:gd name="T46" fmla="*/ 4783 w 6226"/>
                <a:gd name="T47" fmla="*/ 5333 h 6223"/>
                <a:gd name="T48" fmla="*/ 5369 w 6226"/>
                <a:gd name="T49" fmla="*/ 6180 h 6223"/>
                <a:gd name="T50" fmla="*/ 5058 w 6226"/>
                <a:gd name="T51" fmla="*/ 6223 h 6223"/>
                <a:gd name="T52" fmla="*/ 4725 w 6226"/>
                <a:gd name="T53" fmla="*/ 6176 h 6223"/>
                <a:gd name="T54" fmla="*/ 4431 w 6226"/>
                <a:gd name="T55" fmla="*/ 6039 h 6223"/>
                <a:gd name="T56" fmla="*/ 4188 w 6226"/>
                <a:gd name="T57" fmla="*/ 5831 h 6223"/>
                <a:gd name="T58" fmla="*/ 4010 w 6226"/>
                <a:gd name="T59" fmla="*/ 5562 h 6223"/>
                <a:gd name="T60" fmla="*/ 3911 w 6226"/>
                <a:gd name="T61" fmla="*/ 5247 h 6223"/>
                <a:gd name="T62" fmla="*/ 3896 w 6226"/>
                <a:gd name="T63" fmla="*/ 4952 h 6223"/>
                <a:gd name="T64" fmla="*/ 3966 w 6226"/>
                <a:gd name="T65" fmla="*/ 4654 h 6223"/>
                <a:gd name="T66" fmla="*/ 1374 w 6226"/>
                <a:gd name="T67" fmla="*/ 2314 h 6223"/>
                <a:gd name="T68" fmla="*/ 1088 w 6226"/>
                <a:gd name="T69" fmla="*/ 2327 h 6223"/>
                <a:gd name="T70" fmla="*/ 762 w 6226"/>
                <a:gd name="T71" fmla="*/ 2257 h 6223"/>
                <a:gd name="T72" fmla="*/ 478 w 6226"/>
                <a:gd name="T73" fmla="*/ 2103 h 6223"/>
                <a:gd name="T74" fmla="*/ 246 w 6226"/>
                <a:gd name="T75" fmla="*/ 1882 h 6223"/>
                <a:gd name="T76" fmla="*/ 83 w 6226"/>
                <a:gd name="T77" fmla="*/ 1603 h 6223"/>
                <a:gd name="T78" fmla="*/ 5 w 6226"/>
                <a:gd name="T79" fmla="*/ 1281 h 6223"/>
                <a:gd name="T80" fmla="*/ 19 w 6226"/>
                <a:gd name="T81" fmla="*/ 957 h 6223"/>
                <a:gd name="T82" fmla="*/ 115 w 6226"/>
                <a:gd name="T83" fmla="*/ 667 h 6223"/>
                <a:gd name="T84" fmla="*/ 982 w 6226"/>
                <a:gd name="T85" fmla="*/ 1506 h 6223"/>
                <a:gd name="T86" fmla="*/ 1120 w 6226"/>
                <a:gd name="T87" fmla="*/ 1552 h 6223"/>
                <a:gd name="T88" fmla="*/ 1285 w 6226"/>
                <a:gd name="T89" fmla="*/ 1539 h 6223"/>
                <a:gd name="T90" fmla="*/ 1443 w 6226"/>
                <a:gd name="T91" fmla="*/ 1442 h 6223"/>
                <a:gd name="T92" fmla="*/ 1532 w 6226"/>
                <a:gd name="T93" fmla="*/ 1300 h 6223"/>
                <a:gd name="T94" fmla="*/ 1553 w 6226"/>
                <a:gd name="T95" fmla="*/ 1139 h 6223"/>
                <a:gd name="T96" fmla="*/ 1507 w 6226"/>
                <a:gd name="T97" fmla="*/ 981 h 6223"/>
                <a:gd name="T98" fmla="*/ 667 w 6226"/>
                <a:gd name="T99" fmla="*/ 117 h 6223"/>
                <a:gd name="T100" fmla="*/ 957 w 6226"/>
                <a:gd name="T101" fmla="*/ 21 h 6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26" h="6223">
                  <a:moveTo>
                    <a:pt x="1168" y="0"/>
                  </a:moveTo>
                  <a:lnTo>
                    <a:pt x="1281" y="5"/>
                  </a:lnTo>
                  <a:lnTo>
                    <a:pt x="1393" y="22"/>
                  </a:lnTo>
                  <a:lnTo>
                    <a:pt x="1499" y="49"/>
                  </a:lnTo>
                  <a:lnTo>
                    <a:pt x="1604" y="85"/>
                  </a:lnTo>
                  <a:lnTo>
                    <a:pt x="1700" y="130"/>
                  </a:lnTo>
                  <a:lnTo>
                    <a:pt x="1795" y="184"/>
                  </a:lnTo>
                  <a:lnTo>
                    <a:pt x="1882" y="246"/>
                  </a:lnTo>
                  <a:lnTo>
                    <a:pt x="1962" y="316"/>
                  </a:lnTo>
                  <a:lnTo>
                    <a:pt x="2038" y="394"/>
                  </a:lnTo>
                  <a:lnTo>
                    <a:pt x="2104" y="477"/>
                  </a:lnTo>
                  <a:lnTo>
                    <a:pt x="2163" y="566"/>
                  </a:lnTo>
                  <a:lnTo>
                    <a:pt x="2214" y="663"/>
                  </a:lnTo>
                  <a:lnTo>
                    <a:pt x="2258" y="762"/>
                  </a:lnTo>
                  <a:lnTo>
                    <a:pt x="2290" y="868"/>
                  </a:lnTo>
                  <a:lnTo>
                    <a:pt x="2313" y="976"/>
                  </a:lnTo>
                  <a:lnTo>
                    <a:pt x="2326" y="1087"/>
                  </a:lnTo>
                  <a:lnTo>
                    <a:pt x="2334" y="1167"/>
                  </a:lnTo>
                  <a:lnTo>
                    <a:pt x="2330" y="1273"/>
                  </a:lnTo>
                  <a:lnTo>
                    <a:pt x="2315" y="1376"/>
                  </a:lnTo>
                  <a:lnTo>
                    <a:pt x="2290" y="1474"/>
                  </a:lnTo>
                  <a:lnTo>
                    <a:pt x="2258" y="1571"/>
                  </a:lnTo>
                  <a:lnTo>
                    <a:pt x="4655" y="3966"/>
                  </a:lnTo>
                  <a:lnTo>
                    <a:pt x="4751" y="3934"/>
                  </a:lnTo>
                  <a:lnTo>
                    <a:pt x="4850" y="3909"/>
                  </a:lnTo>
                  <a:lnTo>
                    <a:pt x="4952" y="3894"/>
                  </a:lnTo>
                  <a:lnTo>
                    <a:pt x="5058" y="3890"/>
                  </a:lnTo>
                  <a:lnTo>
                    <a:pt x="5136" y="3898"/>
                  </a:lnTo>
                  <a:lnTo>
                    <a:pt x="5250" y="3911"/>
                  </a:lnTo>
                  <a:lnTo>
                    <a:pt x="5358" y="3934"/>
                  </a:lnTo>
                  <a:lnTo>
                    <a:pt x="5462" y="3966"/>
                  </a:lnTo>
                  <a:lnTo>
                    <a:pt x="5563" y="4010"/>
                  </a:lnTo>
                  <a:lnTo>
                    <a:pt x="5659" y="4061"/>
                  </a:lnTo>
                  <a:lnTo>
                    <a:pt x="5749" y="4120"/>
                  </a:lnTo>
                  <a:lnTo>
                    <a:pt x="5832" y="4186"/>
                  </a:lnTo>
                  <a:lnTo>
                    <a:pt x="5910" y="4262"/>
                  </a:lnTo>
                  <a:lnTo>
                    <a:pt x="5980" y="4341"/>
                  </a:lnTo>
                  <a:lnTo>
                    <a:pt x="6042" y="4429"/>
                  </a:lnTo>
                  <a:lnTo>
                    <a:pt x="6096" y="4523"/>
                  </a:lnTo>
                  <a:lnTo>
                    <a:pt x="6141" y="4620"/>
                  </a:lnTo>
                  <a:lnTo>
                    <a:pt x="6177" y="4724"/>
                  </a:lnTo>
                  <a:lnTo>
                    <a:pt x="6204" y="4832"/>
                  </a:lnTo>
                  <a:lnTo>
                    <a:pt x="6221" y="4942"/>
                  </a:lnTo>
                  <a:lnTo>
                    <a:pt x="6226" y="5056"/>
                  </a:lnTo>
                  <a:lnTo>
                    <a:pt x="6221" y="5164"/>
                  </a:lnTo>
                  <a:lnTo>
                    <a:pt x="6206" y="5266"/>
                  </a:lnTo>
                  <a:lnTo>
                    <a:pt x="6183" y="5367"/>
                  </a:lnTo>
                  <a:lnTo>
                    <a:pt x="6151" y="5463"/>
                  </a:lnTo>
                  <a:lnTo>
                    <a:pt x="6109" y="5556"/>
                  </a:lnTo>
                  <a:lnTo>
                    <a:pt x="5333" y="4781"/>
                  </a:lnTo>
                  <a:lnTo>
                    <a:pt x="5292" y="4745"/>
                  </a:lnTo>
                  <a:lnTo>
                    <a:pt x="5244" y="4717"/>
                  </a:lnTo>
                  <a:lnTo>
                    <a:pt x="5195" y="4694"/>
                  </a:lnTo>
                  <a:lnTo>
                    <a:pt x="5149" y="4681"/>
                  </a:lnTo>
                  <a:lnTo>
                    <a:pt x="5104" y="4671"/>
                  </a:lnTo>
                  <a:lnTo>
                    <a:pt x="5058" y="4667"/>
                  </a:lnTo>
                  <a:lnTo>
                    <a:pt x="5000" y="4673"/>
                  </a:lnTo>
                  <a:lnTo>
                    <a:pt x="4941" y="4686"/>
                  </a:lnTo>
                  <a:lnTo>
                    <a:pt x="4884" y="4709"/>
                  </a:lnTo>
                  <a:lnTo>
                    <a:pt x="4831" y="4741"/>
                  </a:lnTo>
                  <a:lnTo>
                    <a:pt x="4783" y="4781"/>
                  </a:lnTo>
                  <a:lnTo>
                    <a:pt x="4746" y="4827"/>
                  </a:lnTo>
                  <a:lnTo>
                    <a:pt x="4715" y="4874"/>
                  </a:lnTo>
                  <a:lnTo>
                    <a:pt x="4692" y="4925"/>
                  </a:lnTo>
                  <a:lnTo>
                    <a:pt x="4679" y="4976"/>
                  </a:lnTo>
                  <a:lnTo>
                    <a:pt x="4672" y="5031"/>
                  </a:lnTo>
                  <a:lnTo>
                    <a:pt x="4672" y="5086"/>
                  </a:lnTo>
                  <a:lnTo>
                    <a:pt x="4679" y="5139"/>
                  </a:lnTo>
                  <a:lnTo>
                    <a:pt x="4694" y="5192"/>
                  </a:lnTo>
                  <a:lnTo>
                    <a:pt x="4717" y="5242"/>
                  </a:lnTo>
                  <a:lnTo>
                    <a:pt x="4747" y="5289"/>
                  </a:lnTo>
                  <a:lnTo>
                    <a:pt x="4783" y="5333"/>
                  </a:lnTo>
                  <a:lnTo>
                    <a:pt x="5559" y="6108"/>
                  </a:lnTo>
                  <a:lnTo>
                    <a:pt x="5466" y="6147"/>
                  </a:lnTo>
                  <a:lnTo>
                    <a:pt x="5369" y="6180"/>
                  </a:lnTo>
                  <a:lnTo>
                    <a:pt x="5269" y="6204"/>
                  </a:lnTo>
                  <a:lnTo>
                    <a:pt x="5165" y="6219"/>
                  </a:lnTo>
                  <a:lnTo>
                    <a:pt x="5058" y="6223"/>
                  </a:lnTo>
                  <a:lnTo>
                    <a:pt x="4945" y="6218"/>
                  </a:lnTo>
                  <a:lnTo>
                    <a:pt x="4833" y="6202"/>
                  </a:lnTo>
                  <a:lnTo>
                    <a:pt x="4725" y="6176"/>
                  </a:lnTo>
                  <a:lnTo>
                    <a:pt x="4622" y="6140"/>
                  </a:lnTo>
                  <a:lnTo>
                    <a:pt x="4524" y="6094"/>
                  </a:lnTo>
                  <a:lnTo>
                    <a:pt x="4431" y="6039"/>
                  </a:lnTo>
                  <a:lnTo>
                    <a:pt x="4344" y="5977"/>
                  </a:lnTo>
                  <a:lnTo>
                    <a:pt x="4262" y="5907"/>
                  </a:lnTo>
                  <a:lnTo>
                    <a:pt x="4188" y="5831"/>
                  </a:lnTo>
                  <a:lnTo>
                    <a:pt x="4122" y="5748"/>
                  </a:lnTo>
                  <a:lnTo>
                    <a:pt x="4061" y="5657"/>
                  </a:lnTo>
                  <a:lnTo>
                    <a:pt x="4010" y="5562"/>
                  </a:lnTo>
                  <a:lnTo>
                    <a:pt x="3968" y="5461"/>
                  </a:lnTo>
                  <a:lnTo>
                    <a:pt x="3936" y="5357"/>
                  </a:lnTo>
                  <a:lnTo>
                    <a:pt x="3911" y="5247"/>
                  </a:lnTo>
                  <a:lnTo>
                    <a:pt x="3900" y="5135"/>
                  </a:lnTo>
                  <a:lnTo>
                    <a:pt x="3890" y="5056"/>
                  </a:lnTo>
                  <a:lnTo>
                    <a:pt x="3896" y="4952"/>
                  </a:lnTo>
                  <a:lnTo>
                    <a:pt x="3911" y="4849"/>
                  </a:lnTo>
                  <a:lnTo>
                    <a:pt x="3936" y="4749"/>
                  </a:lnTo>
                  <a:lnTo>
                    <a:pt x="3966" y="4654"/>
                  </a:lnTo>
                  <a:lnTo>
                    <a:pt x="1570" y="2259"/>
                  </a:lnTo>
                  <a:lnTo>
                    <a:pt x="1475" y="2289"/>
                  </a:lnTo>
                  <a:lnTo>
                    <a:pt x="1374" y="2314"/>
                  </a:lnTo>
                  <a:lnTo>
                    <a:pt x="1272" y="2329"/>
                  </a:lnTo>
                  <a:lnTo>
                    <a:pt x="1168" y="2334"/>
                  </a:lnTo>
                  <a:lnTo>
                    <a:pt x="1088" y="2327"/>
                  </a:lnTo>
                  <a:lnTo>
                    <a:pt x="976" y="2314"/>
                  </a:lnTo>
                  <a:lnTo>
                    <a:pt x="866" y="2289"/>
                  </a:lnTo>
                  <a:lnTo>
                    <a:pt x="762" y="2257"/>
                  </a:lnTo>
                  <a:lnTo>
                    <a:pt x="661" y="2215"/>
                  </a:lnTo>
                  <a:lnTo>
                    <a:pt x="567" y="2164"/>
                  </a:lnTo>
                  <a:lnTo>
                    <a:pt x="478" y="2103"/>
                  </a:lnTo>
                  <a:lnTo>
                    <a:pt x="392" y="2037"/>
                  </a:lnTo>
                  <a:lnTo>
                    <a:pt x="316" y="1963"/>
                  </a:lnTo>
                  <a:lnTo>
                    <a:pt x="246" y="1882"/>
                  </a:lnTo>
                  <a:lnTo>
                    <a:pt x="184" y="1794"/>
                  </a:lnTo>
                  <a:lnTo>
                    <a:pt x="129" y="1702"/>
                  </a:lnTo>
                  <a:lnTo>
                    <a:pt x="83" y="1603"/>
                  </a:lnTo>
                  <a:lnTo>
                    <a:pt x="47" y="1501"/>
                  </a:lnTo>
                  <a:lnTo>
                    <a:pt x="21" y="1393"/>
                  </a:lnTo>
                  <a:lnTo>
                    <a:pt x="5" y="1281"/>
                  </a:lnTo>
                  <a:lnTo>
                    <a:pt x="0" y="1167"/>
                  </a:lnTo>
                  <a:lnTo>
                    <a:pt x="5" y="1061"/>
                  </a:lnTo>
                  <a:lnTo>
                    <a:pt x="19" y="957"/>
                  </a:lnTo>
                  <a:lnTo>
                    <a:pt x="43" y="856"/>
                  </a:lnTo>
                  <a:lnTo>
                    <a:pt x="76" y="760"/>
                  </a:lnTo>
                  <a:lnTo>
                    <a:pt x="115" y="667"/>
                  </a:lnTo>
                  <a:lnTo>
                    <a:pt x="891" y="1442"/>
                  </a:lnTo>
                  <a:lnTo>
                    <a:pt x="934" y="1478"/>
                  </a:lnTo>
                  <a:lnTo>
                    <a:pt x="982" y="1506"/>
                  </a:lnTo>
                  <a:lnTo>
                    <a:pt x="1031" y="1529"/>
                  </a:lnTo>
                  <a:lnTo>
                    <a:pt x="1077" y="1544"/>
                  </a:lnTo>
                  <a:lnTo>
                    <a:pt x="1120" y="1552"/>
                  </a:lnTo>
                  <a:lnTo>
                    <a:pt x="1168" y="1556"/>
                  </a:lnTo>
                  <a:lnTo>
                    <a:pt x="1226" y="1552"/>
                  </a:lnTo>
                  <a:lnTo>
                    <a:pt x="1285" y="1539"/>
                  </a:lnTo>
                  <a:lnTo>
                    <a:pt x="1340" y="1514"/>
                  </a:lnTo>
                  <a:lnTo>
                    <a:pt x="1393" y="1484"/>
                  </a:lnTo>
                  <a:lnTo>
                    <a:pt x="1443" y="1442"/>
                  </a:lnTo>
                  <a:lnTo>
                    <a:pt x="1481" y="1398"/>
                  </a:lnTo>
                  <a:lnTo>
                    <a:pt x="1509" y="1351"/>
                  </a:lnTo>
                  <a:lnTo>
                    <a:pt x="1532" y="1300"/>
                  </a:lnTo>
                  <a:lnTo>
                    <a:pt x="1547" y="1247"/>
                  </a:lnTo>
                  <a:lnTo>
                    <a:pt x="1553" y="1194"/>
                  </a:lnTo>
                  <a:lnTo>
                    <a:pt x="1553" y="1139"/>
                  </a:lnTo>
                  <a:lnTo>
                    <a:pt x="1545" y="1084"/>
                  </a:lnTo>
                  <a:lnTo>
                    <a:pt x="1530" y="1033"/>
                  </a:lnTo>
                  <a:lnTo>
                    <a:pt x="1507" y="981"/>
                  </a:lnTo>
                  <a:lnTo>
                    <a:pt x="1479" y="936"/>
                  </a:lnTo>
                  <a:lnTo>
                    <a:pt x="1443" y="892"/>
                  </a:lnTo>
                  <a:lnTo>
                    <a:pt x="667" y="117"/>
                  </a:lnTo>
                  <a:lnTo>
                    <a:pt x="760" y="77"/>
                  </a:lnTo>
                  <a:lnTo>
                    <a:pt x="857" y="43"/>
                  </a:lnTo>
                  <a:lnTo>
                    <a:pt x="957" y="21"/>
                  </a:lnTo>
                  <a:lnTo>
                    <a:pt x="1060" y="5"/>
                  </a:lnTo>
                  <a:lnTo>
                    <a:pt x="11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2"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419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FC0E35-1CCF-2946-AE22-A942133E78B4}"/>
              </a:ext>
            </a:extLst>
          </p:cNvPr>
          <p:cNvPicPr>
            <a:picLocks noChangeAspect="1"/>
          </p:cNvPicPr>
          <p:nvPr userDrawn="1"/>
        </p:nvPicPr>
        <p:blipFill rotWithShape="1">
          <a:blip r:embed="rId2"/>
          <a:srcRect b="13631"/>
          <a:stretch/>
        </p:blipFill>
        <p:spPr>
          <a:xfrm>
            <a:off x="0" y="1226082"/>
            <a:ext cx="12192000" cy="5631918"/>
          </a:xfrm>
          <a:prstGeom prst="rect">
            <a:avLst/>
          </a:prstGeom>
        </p:spPr>
      </p:pic>
      <p:pic>
        <p:nvPicPr>
          <p:cNvPr id="6" name="Imagen 5"/>
          <p:cNvPicPr>
            <a:picLocks noChangeAspect="1"/>
          </p:cNvPicPr>
          <p:nvPr userDrawn="1"/>
        </p:nvPicPr>
        <p:blipFill>
          <a:blip r:embed="rId3"/>
          <a:stretch>
            <a:fillRect/>
          </a:stretch>
        </p:blipFill>
        <p:spPr>
          <a:xfrm>
            <a:off x="4794838" y="3150571"/>
            <a:ext cx="2602323" cy="556858"/>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pic>
        <p:nvPicPr>
          <p:cNvPr id="3" name="Picture 2">
            <a:extLst>
              <a:ext uri="{FF2B5EF4-FFF2-40B4-BE49-F238E27FC236}">
                <a16:creationId xmlns:a16="http://schemas.microsoft.com/office/drawing/2014/main" id="{DDB63597-429A-9A4C-9CC8-D087FBCA77DF}"/>
              </a:ext>
            </a:extLst>
          </p:cNvPr>
          <p:cNvPicPr>
            <a:picLocks noChangeAspect="1"/>
          </p:cNvPicPr>
          <p:nvPr userDrawn="1"/>
        </p:nvPicPr>
        <p:blipFill>
          <a:blip r:embed="rId3"/>
          <a:stretch>
            <a:fillRect/>
          </a:stretch>
        </p:blipFill>
        <p:spPr>
          <a:xfrm>
            <a:off x="0" y="-1380727"/>
            <a:ext cx="12192000" cy="8291517"/>
          </a:xfrm>
          <a:prstGeom prst="rect">
            <a:avLst/>
          </a:prstGeom>
        </p:spPr>
      </p:pic>
      <p:sp>
        <p:nvSpPr>
          <p:cNvPr id="7" name="Title 1"/>
          <p:cNvSpPr>
            <a:spLocks noGrp="1"/>
          </p:cNvSpPr>
          <p:nvPr>
            <p:ph type="title" hasCustomPrompt="1"/>
          </p:nvPr>
        </p:nvSpPr>
        <p:spPr>
          <a:xfrm>
            <a:off x="262760" y="313841"/>
            <a:ext cx="6211612" cy="1453106"/>
          </a:xfrm>
          <a:prstGeom prst="rect">
            <a:avLst/>
          </a:prstGeom>
        </p:spPr>
        <p:txBody>
          <a:bodyPr>
            <a:noAutofit/>
          </a:bodyPr>
          <a:lstStyle>
            <a:lvl1pPr algn="l">
              <a:defRPr sz="6600" b="1">
                <a:solidFill>
                  <a:srgbClr val="33C0CC"/>
                </a:solidFill>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8" name="Imagen 7"/>
          <p:cNvPicPr>
            <a:picLocks noChangeAspect="1"/>
          </p:cNvPicPr>
          <p:nvPr userDrawn="1"/>
        </p:nvPicPr>
        <p:blipFill>
          <a:blip r:embed="rId4"/>
          <a:stretch>
            <a:fillRect/>
          </a:stretch>
        </p:blipFill>
        <p:spPr>
          <a:xfrm>
            <a:off x="10055432" y="6320562"/>
            <a:ext cx="1926000" cy="412135"/>
          </a:xfrm>
          <a:prstGeom prst="rect">
            <a:avLst/>
          </a:prstGeom>
        </p:spPr>
      </p:pic>
    </p:spTree>
    <p:extLst>
      <p:ext uri="{BB962C8B-B14F-4D97-AF65-F5344CB8AC3E}">
        <p14:creationId xmlns:p14="http://schemas.microsoft.com/office/powerpoint/2010/main" val="9035970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pic>
        <p:nvPicPr>
          <p:cNvPr id="7" name="Picture 6">
            <a:extLst>
              <a:ext uri="{FF2B5EF4-FFF2-40B4-BE49-F238E27FC236}">
                <a16:creationId xmlns:a16="http://schemas.microsoft.com/office/drawing/2014/main" id="{ED34AFCB-B298-8447-999C-C371E489CEA1}"/>
              </a:ext>
            </a:extLst>
          </p:cNvPr>
          <p:cNvPicPr>
            <a:picLocks noChangeAspect="1"/>
          </p:cNvPicPr>
          <p:nvPr userDrawn="1"/>
        </p:nvPicPr>
        <p:blipFill rotWithShape="1">
          <a:blip r:embed="rId3"/>
          <a:srcRect t="7175" b="9720"/>
          <a:stretch/>
        </p:blipFill>
        <p:spPr>
          <a:xfrm>
            <a:off x="0" y="-16329"/>
            <a:ext cx="12192000" cy="6890658"/>
          </a:xfrm>
          <a:prstGeom prst="rect">
            <a:avLst/>
          </a:prstGeom>
        </p:spPr>
      </p:pic>
      <p:pic>
        <p:nvPicPr>
          <p:cNvPr id="6" name="Imagen 5"/>
          <p:cNvPicPr>
            <a:picLocks noChangeAspect="1"/>
          </p:cNvPicPr>
          <p:nvPr userDrawn="1"/>
        </p:nvPicPr>
        <p:blipFill>
          <a:blip r:embed="rId4"/>
          <a:stretch>
            <a:fillRect/>
          </a:stretch>
        </p:blipFill>
        <p:spPr>
          <a:xfrm>
            <a:off x="10055432" y="6320562"/>
            <a:ext cx="1926000" cy="412135"/>
          </a:xfrm>
          <a:prstGeom prst="rect">
            <a:avLst/>
          </a:prstGeom>
        </p:spPr>
      </p:pic>
      <p:sp>
        <p:nvSpPr>
          <p:cNvPr id="8" name="Title 1"/>
          <p:cNvSpPr>
            <a:spLocks noGrp="1"/>
          </p:cNvSpPr>
          <p:nvPr>
            <p:ph type="title" hasCustomPrompt="1"/>
          </p:nvPr>
        </p:nvSpPr>
        <p:spPr>
          <a:xfrm>
            <a:off x="838200" y="2386900"/>
            <a:ext cx="10515600" cy="1325563"/>
          </a:xfrm>
          <a:prstGeom prst="rect">
            <a:avLst/>
          </a:prstGeom>
        </p:spPr>
        <p:txBody>
          <a:bodyPr>
            <a:normAutofit/>
          </a:bodyPr>
          <a:lstStyle>
            <a:lvl1pPr algn="ctr">
              <a:defRPr sz="6000" b="1">
                <a:solidFill>
                  <a:schemeClr val="tx1"/>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section TITLE</a:t>
            </a:r>
          </a:p>
        </p:txBody>
      </p:sp>
    </p:spTree>
    <p:extLst>
      <p:ext uri="{BB962C8B-B14F-4D97-AF65-F5344CB8AC3E}">
        <p14:creationId xmlns:p14="http://schemas.microsoft.com/office/powerpoint/2010/main" val="19543892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spTree>
    <p:extLst>
      <p:ext uri="{BB962C8B-B14F-4D97-AF65-F5344CB8AC3E}">
        <p14:creationId xmlns:p14="http://schemas.microsoft.com/office/powerpoint/2010/main" val="1957847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35800C-CF4A-194B-B619-382E622CB1CA}"/>
              </a:ext>
            </a:extLst>
          </p:cNvPr>
          <p:cNvPicPr>
            <a:picLocks noChangeAspect="1"/>
          </p:cNvPicPr>
          <p:nvPr userDrawn="1"/>
        </p:nvPicPr>
        <p:blipFill>
          <a:blip r:embed="rId2"/>
          <a:stretch>
            <a:fillRect/>
          </a:stretch>
        </p:blipFill>
        <p:spPr>
          <a:xfrm>
            <a:off x="0" y="827"/>
            <a:ext cx="12265572" cy="6898552"/>
          </a:xfrm>
          <a:prstGeom prst="rect">
            <a:avLst/>
          </a:prstGeom>
        </p:spPr>
      </p:pic>
      <p:sp>
        <p:nvSpPr>
          <p:cNvPr id="7" name="Title 1"/>
          <p:cNvSpPr>
            <a:spLocks noGrp="1"/>
          </p:cNvSpPr>
          <p:nvPr>
            <p:ph type="title" hasCustomPrompt="1"/>
          </p:nvPr>
        </p:nvSpPr>
        <p:spPr>
          <a:xfrm>
            <a:off x="415160" y="466241"/>
            <a:ext cx="6211612" cy="1453106"/>
          </a:xfrm>
          <a:prstGeom prst="rect">
            <a:avLst/>
          </a:prstGeom>
        </p:spPr>
        <p:txBody>
          <a:bodyPr>
            <a:noAutofit/>
          </a:bodyPr>
          <a:lstStyle>
            <a:lvl1pPr algn="l">
              <a:defRPr sz="66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55432" y="6320562"/>
            <a:ext cx="1926000" cy="412135"/>
          </a:xfrm>
          <a:prstGeom prst="rect">
            <a:avLst/>
          </a:prstGeom>
        </p:spPr>
      </p:pic>
    </p:spTree>
    <p:extLst>
      <p:ext uri="{BB962C8B-B14F-4D97-AF65-F5344CB8AC3E}">
        <p14:creationId xmlns:p14="http://schemas.microsoft.com/office/powerpoint/2010/main" val="6756140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pic>
        <p:nvPicPr>
          <p:cNvPr id="11" name="Picture 10">
            <a:extLst>
              <a:ext uri="{FF2B5EF4-FFF2-40B4-BE49-F238E27FC236}">
                <a16:creationId xmlns:a16="http://schemas.microsoft.com/office/drawing/2014/main" id="{F942FDD2-58CE-634E-A5D3-F7B8A153D8A0}"/>
              </a:ext>
            </a:extLst>
          </p:cNvPr>
          <p:cNvPicPr>
            <a:picLocks noChangeAspect="1"/>
          </p:cNvPicPr>
          <p:nvPr userDrawn="1"/>
        </p:nvPicPr>
        <p:blipFill>
          <a:blip r:embed="rId3"/>
          <a:stretch>
            <a:fillRect/>
          </a:stretch>
        </p:blipFill>
        <p:spPr>
          <a:xfrm>
            <a:off x="0" y="3556000"/>
            <a:ext cx="4903722" cy="3334916"/>
          </a:xfrm>
          <a:prstGeom prst="rect">
            <a:avLst/>
          </a:prstGeom>
        </p:spPr>
      </p:pic>
      <p:pic>
        <p:nvPicPr>
          <p:cNvPr id="7" name="Imagen 6"/>
          <p:cNvPicPr>
            <a:picLocks noChangeAspect="1"/>
          </p:cNvPicPr>
          <p:nvPr userDrawn="1"/>
        </p:nvPicPr>
        <p:blipFill>
          <a:blip r:embed="rId4"/>
          <a:stretch>
            <a:fillRect/>
          </a:stretch>
        </p:blipFill>
        <p:spPr>
          <a:xfrm>
            <a:off x="10055432" y="6320562"/>
            <a:ext cx="1926000" cy="412135"/>
          </a:xfrm>
          <a:prstGeom prst="rect">
            <a:avLst/>
          </a:prstGeom>
        </p:spPr>
      </p:pic>
      <p:sp>
        <p:nvSpPr>
          <p:cNvPr id="8" name="Title 1"/>
          <p:cNvSpPr>
            <a:spLocks noGrp="1"/>
          </p:cNvSpPr>
          <p:nvPr>
            <p:ph type="ctrTitle"/>
          </p:nvPr>
        </p:nvSpPr>
        <p:spPr>
          <a:xfrm>
            <a:off x="1524000" y="1122363"/>
            <a:ext cx="9144000" cy="2387600"/>
          </a:xfrm>
          <a:prstGeom prst="rect">
            <a:avLst/>
          </a:prstGeom>
        </p:spPr>
        <p:txBody>
          <a:bodyPr anchor="b">
            <a:normAutofit/>
          </a:bodyPr>
          <a:lstStyle>
            <a:lvl1pPr algn="ctr">
              <a:defRPr sz="5500" b="1">
                <a:solidFill>
                  <a:schemeClr val="tx1"/>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10"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sp>
        <p:nvSpPr>
          <p:cNvPr id="10" name="Forma libre 9"/>
          <p:cNvSpPr/>
          <p:nvPr userDrawn="1"/>
        </p:nvSpPr>
        <p:spPr>
          <a:xfrm>
            <a:off x="0" y="94153"/>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itle 1"/>
          <p:cNvSpPr>
            <a:spLocks noGrp="1"/>
          </p:cNvSpPr>
          <p:nvPr>
            <p:ph type="title" hasCustomPrompt="1"/>
          </p:nvPr>
        </p:nvSpPr>
        <p:spPr>
          <a:xfrm>
            <a:off x="1158545" y="32659"/>
            <a:ext cx="7590039" cy="938601"/>
          </a:xfrm>
          <a:prstGeom prst="rect">
            <a:avLst/>
          </a:prstGeom>
        </p:spPr>
        <p:txBody>
          <a:bodyPr anchor="t">
            <a:normAutofit/>
          </a:bodyPr>
          <a:lstStyle>
            <a:lvl1pPr>
              <a:defRPr sz="3300" b="1" baseline="0">
                <a:solidFill>
                  <a:schemeClr val="tx1"/>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12"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3"/>
          <a:stretch>
            <a:fillRect/>
          </a:stretch>
        </p:blipFill>
        <p:spPr>
          <a:xfrm>
            <a:off x="5634" y="3452952"/>
            <a:ext cx="5028482" cy="3419763"/>
          </a:xfrm>
          <a:prstGeom prst="rect">
            <a:avLst/>
          </a:prstGeom>
        </p:spPr>
      </p:pic>
      <p:grpSp>
        <p:nvGrpSpPr>
          <p:cNvPr id="14" name="Grupo 13"/>
          <p:cNvGrpSpPr/>
          <p:nvPr userDrawn="1"/>
        </p:nvGrpSpPr>
        <p:grpSpPr>
          <a:xfrm>
            <a:off x="231765" y="207080"/>
            <a:ext cx="486694" cy="563904"/>
            <a:chOff x="10742613" y="2044700"/>
            <a:chExt cx="560387" cy="649288"/>
          </a:xfrm>
          <a:solidFill>
            <a:srgbClr val="0070C0"/>
          </a:solidFill>
        </p:grpSpPr>
        <p:sp>
          <p:nvSpPr>
            <p:cNvPr id="15" name="Freeform 5"/>
            <p:cNvSpPr>
              <a:spLocks noEditPoints="1"/>
            </p:cNvSpPr>
            <p:nvPr userDrawn="1"/>
          </p:nvSpPr>
          <p:spPr bwMode="auto">
            <a:xfrm>
              <a:off x="10806113" y="2144713"/>
              <a:ext cx="425450" cy="549275"/>
            </a:xfrm>
            <a:custGeom>
              <a:avLst/>
              <a:gdLst>
                <a:gd name="T0" fmla="*/ 18 w 272"/>
                <a:gd name="T1" fmla="*/ 170 h 353"/>
                <a:gd name="T2" fmla="*/ 59 w 272"/>
                <a:gd name="T3" fmla="*/ 237 h 353"/>
                <a:gd name="T4" fmla="*/ 79 w 272"/>
                <a:gd name="T5" fmla="*/ 278 h 353"/>
                <a:gd name="T6" fmla="*/ 81 w 272"/>
                <a:gd name="T7" fmla="*/ 313 h 353"/>
                <a:gd name="T8" fmla="*/ 122 w 272"/>
                <a:gd name="T9" fmla="*/ 348 h 353"/>
                <a:gd name="T10" fmla="*/ 154 w 272"/>
                <a:gd name="T11" fmla="*/ 350 h 353"/>
                <a:gd name="T12" fmla="*/ 203 w 272"/>
                <a:gd name="T13" fmla="*/ 328 h 353"/>
                <a:gd name="T14" fmla="*/ 206 w 272"/>
                <a:gd name="T15" fmla="*/ 295 h 353"/>
                <a:gd name="T16" fmla="*/ 205 w 272"/>
                <a:gd name="T17" fmla="*/ 274 h 353"/>
                <a:gd name="T18" fmla="*/ 223 w 272"/>
                <a:gd name="T19" fmla="*/ 228 h 353"/>
                <a:gd name="T20" fmla="*/ 228 w 272"/>
                <a:gd name="T21" fmla="*/ 47 h 353"/>
                <a:gd name="T22" fmla="*/ 129 w 272"/>
                <a:gd name="T23" fmla="*/ 122 h 353"/>
                <a:gd name="T24" fmla="*/ 146 w 272"/>
                <a:gd name="T25" fmla="*/ 124 h 353"/>
                <a:gd name="T26" fmla="*/ 129 w 272"/>
                <a:gd name="T27" fmla="*/ 122 h 353"/>
                <a:gd name="T28" fmla="*/ 158 w 272"/>
                <a:gd name="T29" fmla="*/ 165 h 353"/>
                <a:gd name="T30" fmla="*/ 141 w 272"/>
                <a:gd name="T31" fmla="*/ 275 h 353"/>
                <a:gd name="T32" fmla="*/ 116 w 272"/>
                <a:gd name="T33" fmla="*/ 164 h 353"/>
                <a:gd name="T34" fmla="*/ 141 w 272"/>
                <a:gd name="T35" fmla="*/ 287 h 353"/>
                <a:gd name="T36" fmla="*/ 194 w 272"/>
                <a:gd name="T37" fmla="*/ 284 h 353"/>
                <a:gd name="T38" fmla="*/ 142 w 272"/>
                <a:gd name="T39" fmla="*/ 295 h 353"/>
                <a:gd name="T40" fmla="*/ 87 w 272"/>
                <a:gd name="T41" fmla="*/ 282 h 353"/>
                <a:gd name="T42" fmla="*/ 141 w 272"/>
                <a:gd name="T43" fmla="*/ 287 h 353"/>
                <a:gd name="T44" fmla="*/ 181 w 272"/>
                <a:gd name="T45" fmla="*/ 309 h 353"/>
                <a:gd name="T46" fmla="*/ 138 w 272"/>
                <a:gd name="T47" fmla="*/ 310 h 353"/>
                <a:gd name="T48" fmla="*/ 84 w 272"/>
                <a:gd name="T49" fmla="*/ 299 h 353"/>
                <a:gd name="T50" fmla="*/ 195 w 272"/>
                <a:gd name="T51" fmla="*/ 301 h 353"/>
                <a:gd name="T52" fmla="*/ 148 w 272"/>
                <a:gd name="T53" fmla="*/ 343 h 353"/>
                <a:gd name="T54" fmla="*/ 131 w 272"/>
                <a:gd name="T55" fmla="*/ 344 h 353"/>
                <a:gd name="T56" fmla="*/ 129 w 272"/>
                <a:gd name="T57" fmla="*/ 336 h 353"/>
                <a:gd name="T58" fmla="*/ 148 w 272"/>
                <a:gd name="T59" fmla="*/ 343 h 353"/>
                <a:gd name="T60" fmla="*/ 178 w 272"/>
                <a:gd name="T61" fmla="*/ 325 h 353"/>
                <a:gd name="T62" fmla="*/ 141 w 272"/>
                <a:gd name="T63" fmla="*/ 327 h 353"/>
                <a:gd name="T64" fmla="*/ 90 w 272"/>
                <a:gd name="T65" fmla="*/ 316 h 353"/>
                <a:gd name="T66" fmla="*/ 192 w 272"/>
                <a:gd name="T67" fmla="*/ 317 h 353"/>
                <a:gd name="T68" fmla="*/ 246 w 272"/>
                <a:gd name="T69" fmla="*/ 158 h 353"/>
                <a:gd name="T70" fmla="*/ 205 w 272"/>
                <a:gd name="T71" fmla="*/ 232 h 353"/>
                <a:gd name="T72" fmla="*/ 185 w 272"/>
                <a:gd name="T73" fmla="*/ 273 h 353"/>
                <a:gd name="T74" fmla="*/ 168 w 272"/>
                <a:gd name="T75" fmla="*/ 167 h 353"/>
                <a:gd name="T76" fmla="*/ 165 w 272"/>
                <a:gd name="T77" fmla="*/ 149 h 353"/>
                <a:gd name="T78" fmla="*/ 152 w 272"/>
                <a:gd name="T79" fmla="*/ 152 h 353"/>
                <a:gd name="T80" fmla="*/ 150 w 272"/>
                <a:gd name="T81" fmla="*/ 106 h 353"/>
                <a:gd name="T82" fmla="*/ 131 w 272"/>
                <a:gd name="T83" fmla="*/ 148 h 353"/>
                <a:gd name="T84" fmla="*/ 77 w 272"/>
                <a:gd name="T85" fmla="*/ 127 h 353"/>
                <a:gd name="T86" fmla="*/ 108 w 272"/>
                <a:gd name="T87" fmla="*/ 166 h 353"/>
                <a:gd name="T88" fmla="*/ 115 w 272"/>
                <a:gd name="T89" fmla="*/ 274 h 353"/>
                <a:gd name="T90" fmla="*/ 85 w 272"/>
                <a:gd name="T91" fmla="*/ 261 h 353"/>
                <a:gd name="T92" fmla="*/ 49 w 272"/>
                <a:gd name="T93" fmla="*/ 205 h 353"/>
                <a:gd name="T94" fmla="*/ 44 w 272"/>
                <a:gd name="T95" fmla="*/ 75 h 353"/>
                <a:gd name="T96" fmla="*/ 230 w 272"/>
                <a:gd name="T97" fmla="*/ 69 h 353"/>
                <a:gd name="T98" fmla="*/ 170 w 272"/>
                <a:gd name="T99" fmla="*/ 158 h 353"/>
                <a:gd name="T100" fmla="*/ 181 w 272"/>
                <a:gd name="T101" fmla="*/ 139 h 353"/>
                <a:gd name="T102" fmla="*/ 170 w 272"/>
                <a:gd name="T103" fmla="*/ 158 h 353"/>
                <a:gd name="T104" fmla="*/ 98 w 272"/>
                <a:gd name="T105" fmla="*/ 157 h 353"/>
                <a:gd name="T106" fmla="*/ 104 w 272"/>
                <a:gd name="T107" fmla="*/ 15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 h="353">
                  <a:moveTo>
                    <a:pt x="70" y="32"/>
                  </a:moveTo>
                  <a:cubicBezTo>
                    <a:pt x="26" y="59"/>
                    <a:pt x="0" y="120"/>
                    <a:pt x="18" y="170"/>
                  </a:cubicBezTo>
                  <a:cubicBezTo>
                    <a:pt x="24" y="186"/>
                    <a:pt x="32" y="202"/>
                    <a:pt x="42" y="216"/>
                  </a:cubicBezTo>
                  <a:cubicBezTo>
                    <a:pt x="47" y="224"/>
                    <a:pt x="53" y="230"/>
                    <a:pt x="59" y="237"/>
                  </a:cubicBezTo>
                  <a:cubicBezTo>
                    <a:pt x="68" y="247"/>
                    <a:pt x="71" y="255"/>
                    <a:pt x="74" y="267"/>
                  </a:cubicBezTo>
                  <a:cubicBezTo>
                    <a:pt x="75" y="272"/>
                    <a:pt x="77" y="275"/>
                    <a:pt x="79" y="278"/>
                  </a:cubicBezTo>
                  <a:cubicBezTo>
                    <a:pt x="75" y="282"/>
                    <a:pt x="74" y="288"/>
                    <a:pt x="77" y="293"/>
                  </a:cubicBezTo>
                  <a:cubicBezTo>
                    <a:pt x="69" y="303"/>
                    <a:pt x="73" y="309"/>
                    <a:pt x="81" y="313"/>
                  </a:cubicBezTo>
                  <a:cubicBezTo>
                    <a:pt x="68" y="332"/>
                    <a:pt x="95" y="336"/>
                    <a:pt x="120" y="337"/>
                  </a:cubicBezTo>
                  <a:cubicBezTo>
                    <a:pt x="120" y="340"/>
                    <a:pt x="121" y="345"/>
                    <a:pt x="122" y="348"/>
                  </a:cubicBezTo>
                  <a:cubicBezTo>
                    <a:pt x="125" y="353"/>
                    <a:pt x="131" y="353"/>
                    <a:pt x="136" y="353"/>
                  </a:cubicBezTo>
                  <a:cubicBezTo>
                    <a:pt x="142" y="353"/>
                    <a:pt x="150" y="353"/>
                    <a:pt x="154" y="350"/>
                  </a:cubicBezTo>
                  <a:cubicBezTo>
                    <a:pt x="159" y="347"/>
                    <a:pt x="160" y="341"/>
                    <a:pt x="161" y="335"/>
                  </a:cubicBezTo>
                  <a:cubicBezTo>
                    <a:pt x="175" y="336"/>
                    <a:pt x="196" y="337"/>
                    <a:pt x="203" y="328"/>
                  </a:cubicBezTo>
                  <a:cubicBezTo>
                    <a:pt x="208" y="322"/>
                    <a:pt x="206" y="317"/>
                    <a:pt x="202" y="313"/>
                  </a:cubicBezTo>
                  <a:cubicBezTo>
                    <a:pt x="208" y="309"/>
                    <a:pt x="211" y="304"/>
                    <a:pt x="206" y="295"/>
                  </a:cubicBezTo>
                  <a:cubicBezTo>
                    <a:pt x="209" y="290"/>
                    <a:pt x="207" y="284"/>
                    <a:pt x="202" y="279"/>
                  </a:cubicBezTo>
                  <a:cubicBezTo>
                    <a:pt x="203" y="277"/>
                    <a:pt x="204" y="276"/>
                    <a:pt x="205" y="274"/>
                  </a:cubicBezTo>
                  <a:cubicBezTo>
                    <a:pt x="208" y="268"/>
                    <a:pt x="206" y="260"/>
                    <a:pt x="207" y="253"/>
                  </a:cubicBezTo>
                  <a:cubicBezTo>
                    <a:pt x="210" y="242"/>
                    <a:pt x="217" y="237"/>
                    <a:pt x="223" y="228"/>
                  </a:cubicBezTo>
                  <a:cubicBezTo>
                    <a:pt x="231" y="216"/>
                    <a:pt x="243" y="203"/>
                    <a:pt x="250" y="190"/>
                  </a:cubicBezTo>
                  <a:cubicBezTo>
                    <a:pt x="272" y="145"/>
                    <a:pt x="263" y="82"/>
                    <a:pt x="228" y="47"/>
                  </a:cubicBezTo>
                  <a:cubicBezTo>
                    <a:pt x="185" y="4"/>
                    <a:pt x="121" y="0"/>
                    <a:pt x="70" y="32"/>
                  </a:cubicBezTo>
                  <a:close/>
                  <a:moveTo>
                    <a:pt x="129" y="122"/>
                  </a:moveTo>
                  <a:cubicBezTo>
                    <a:pt x="130" y="114"/>
                    <a:pt x="134" y="110"/>
                    <a:pt x="141" y="109"/>
                  </a:cubicBezTo>
                  <a:cubicBezTo>
                    <a:pt x="146" y="113"/>
                    <a:pt x="148" y="118"/>
                    <a:pt x="146" y="124"/>
                  </a:cubicBezTo>
                  <a:cubicBezTo>
                    <a:pt x="146" y="131"/>
                    <a:pt x="143" y="137"/>
                    <a:pt x="138" y="142"/>
                  </a:cubicBezTo>
                  <a:cubicBezTo>
                    <a:pt x="132" y="136"/>
                    <a:pt x="128" y="129"/>
                    <a:pt x="129" y="122"/>
                  </a:cubicBezTo>
                  <a:close/>
                  <a:moveTo>
                    <a:pt x="137" y="154"/>
                  </a:moveTo>
                  <a:cubicBezTo>
                    <a:pt x="144" y="159"/>
                    <a:pt x="152" y="163"/>
                    <a:pt x="158" y="165"/>
                  </a:cubicBezTo>
                  <a:cubicBezTo>
                    <a:pt x="148" y="200"/>
                    <a:pt x="151" y="241"/>
                    <a:pt x="153" y="275"/>
                  </a:cubicBezTo>
                  <a:cubicBezTo>
                    <a:pt x="149" y="275"/>
                    <a:pt x="144" y="275"/>
                    <a:pt x="141" y="275"/>
                  </a:cubicBezTo>
                  <a:cubicBezTo>
                    <a:pt x="136" y="275"/>
                    <a:pt x="130" y="275"/>
                    <a:pt x="124" y="275"/>
                  </a:cubicBezTo>
                  <a:cubicBezTo>
                    <a:pt x="124" y="260"/>
                    <a:pt x="125" y="203"/>
                    <a:pt x="116" y="164"/>
                  </a:cubicBezTo>
                  <a:cubicBezTo>
                    <a:pt x="124" y="161"/>
                    <a:pt x="132" y="158"/>
                    <a:pt x="137" y="154"/>
                  </a:cubicBezTo>
                  <a:close/>
                  <a:moveTo>
                    <a:pt x="141" y="287"/>
                  </a:moveTo>
                  <a:cubicBezTo>
                    <a:pt x="155" y="287"/>
                    <a:pt x="170" y="286"/>
                    <a:pt x="185" y="285"/>
                  </a:cubicBezTo>
                  <a:cubicBezTo>
                    <a:pt x="188" y="285"/>
                    <a:pt x="191" y="284"/>
                    <a:pt x="194" y="284"/>
                  </a:cubicBezTo>
                  <a:cubicBezTo>
                    <a:pt x="203" y="293"/>
                    <a:pt x="177" y="294"/>
                    <a:pt x="171" y="295"/>
                  </a:cubicBezTo>
                  <a:cubicBezTo>
                    <a:pt x="161" y="295"/>
                    <a:pt x="151" y="295"/>
                    <a:pt x="142" y="295"/>
                  </a:cubicBezTo>
                  <a:cubicBezTo>
                    <a:pt x="133" y="294"/>
                    <a:pt x="123" y="294"/>
                    <a:pt x="115" y="293"/>
                  </a:cubicBezTo>
                  <a:cubicBezTo>
                    <a:pt x="108" y="293"/>
                    <a:pt x="76" y="289"/>
                    <a:pt x="87" y="282"/>
                  </a:cubicBezTo>
                  <a:cubicBezTo>
                    <a:pt x="88" y="283"/>
                    <a:pt x="89" y="283"/>
                    <a:pt x="91" y="283"/>
                  </a:cubicBezTo>
                  <a:cubicBezTo>
                    <a:pt x="107" y="286"/>
                    <a:pt x="125" y="287"/>
                    <a:pt x="141" y="287"/>
                  </a:cubicBezTo>
                  <a:close/>
                  <a:moveTo>
                    <a:pt x="192" y="308"/>
                  </a:moveTo>
                  <a:cubicBezTo>
                    <a:pt x="188" y="308"/>
                    <a:pt x="185" y="309"/>
                    <a:pt x="181" y="309"/>
                  </a:cubicBezTo>
                  <a:cubicBezTo>
                    <a:pt x="177" y="310"/>
                    <a:pt x="172" y="310"/>
                    <a:pt x="168" y="310"/>
                  </a:cubicBezTo>
                  <a:cubicBezTo>
                    <a:pt x="158" y="310"/>
                    <a:pt x="148" y="310"/>
                    <a:pt x="138" y="310"/>
                  </a:cubicBezTo>
                  <a:cubicBezTo>
                    <a:pt x="129" y="310"/>
                    <a:pt x="121" y="310"/>
                    <a:pt x="113" y="309"/>
                  </a:cubicBezTo>
                  <a:cubicBezTo>
                    <a:pt x="111" y="309"/>
                    <a:pt x="80" y="308"/>
                    <a:pt x="84" y="299"/>
                  </a:cubicBezTo>
                  <a:cubicBezTo>
                    <a:pt x="97" y="305"/>
                    <a:pt x="121" y="303"/>
                    <a:pt x="132" y="303"/>
                  </a:cubicBezTo>
                  <a:cubicBezTo>
                    <a:pt x="151" y="304"/>
                    <a:pt x="176" y="308"/>
                    <a:pt x="195" y="301"/>
                  </a:cubicBezTo>
                  <a:cubicBezTo>
                    <a:pt x="194" y="304"/>
                    <a:pt x="193" y="306"/>
                    <a:pt x="192" y="308"/>
                  </a:cubicBezTo>
                  <a:close/>
                  <a:moveTo>
                    <a:pt x="148" y="343"/>
                  </a:moveTo>
                  <a:cubicBezTo>
                    <a:pt x="145" y="344"/>
                    <a:pt x="140" y="344"/>
                    <a:pt x="136" y="344"/>
                  </a:cubicBezTo>
                  <a:cubicBezTo>
                    <a:pt x="135" y="344"/>
                    <a:pt x="133" y="344"/>
                    <a:pt x="131" y="344"/>
                  </a:cubicBezTo>
                  <a:cubicBezTo>
                    <a:pt x="130" y="343"/>
                    <a:pt x="131" y="344"/>
                    <a:pt x="130" y="342"/>
                  </a:cubicBezTo>
                  <a:cubicBezTo>
                    <a:pt x="129" y="341"/>
                    <a:pt x="129" y="339"/>
                    <a:pt x="129" y="336"/>
                  </a:cubicBezTo>
                  <a:cubicBezTo>
                    <a:pt x="139" y="336"/>
                    <a:pt x="148" y="335"/>
                    <a:pt x="152" y="335"/>
                  </a:cubicBezTo>
                  <a:cubicBezTo>
                    <a:pt x="151" y="338"/>
                    <a:pt x="150" y="342"/>
                    <a:pt x="148" y="343"/>
                  </a:cubicBezTo>
                  <a:close/>
                  <a:moveTo>
                    <a:pt x="192" y="317"/>
                  </a:moveTo>
                  <a:cubicBezTo>
                    <a:pt x="189" y="323"/>
                    <a:pt x="184" y="326"/>
                    <a:pt x="178" y="325"/>
                  </a:cubicBezTo>
                  <a:cubicBezTo>
                    <a:pt x="173" y="325"/>
                    <a:pt x="169" y="325"/>
                    <a:pt x="164" y="326"/>
                  </a:cubicBezTo>
                  <a:cubicBezTo>
                    <a:pt x="156" y="326"/>
                    <a:pt x="148" y="326"/>
                    <a:pt x="141" y="327"/>
                  </a:cubicBezTo>
                  <a:cubicBezTo>
                    <a:pt x="134" y="327"/>
                    <a:pt x="80" y="329"/>
                    <a:pt x="89" y="317"/>
                  </a:cubicBezTo>
                  <a:cubicBezTo>
                    <a:pt x="90" y="316"/>
                    <a:pt x="90" y="316"/>
                    <a:pt x="90" y="316"/>
                  </a:cubicBezTo>
                  <a:cubicBezTo>
                    <a:pt x="106" y="320"/>
                    <a:pt x="130" y="319"/>
                    <a:pt x="138" y="319"/>
                  </a:cubicBezTo>
                  <a:cubicBezTo>
                    <a:pt x="145" y="319"/>
                    <a:pt x="173" y="321"/>
                    <a:pt x="192" y="317"/>
                  </a:cubicBezTo>
                  <a:cubicBezTo>
                    <a:pt x="192" y="317"/>
                    <a:pt x="192" y="317"/>
                    <a:pt x="192" y="317"/>
                  </a:cubicBezTo>
                  <a:close/>
                  <a:moveTo>
                    <a:pt x="246" y="158"/>
                  </a:moveTo>
                  <a:cubicBezTo>
                    <a:pt x="243" y="174"/>
                    <a:pt x="240" y="184"/>
                    <a:pt x="229" y="198"/>
                  </a:cubicBezTo>
                  <a:cubicBezTo>
                    <a:pt x="221" y="209"/>
                    <a:pt x="212" y="220"/>
                    <a:pt x="205" y="232"/>
                  </a:cubicBezTo>
                  <a:cubicBezTo>
                    <a:pt x="201" y="237"/>
                    <a:pt x="198" y="243"/>
                    <a:pt x="196" y="250"/>
                  </a:cubicBezTo>
                  <a:cubicBezTo>
                    <a:pt x="194" y="259"/>
                    <a:pt x="197" y="268"/>
                    <a:pt x="185" y="273"/>
                  </a:cubicBezTo>
                  <a:cubicBezTo>
                    <a:pt x="179" y="275"/>
                    <a:pt x="170" y="276"/>
                    <a:pt x="162" y="276"/>
                  </a:cubicBezTo>
                  <a:cubicBezTo>
                    <a:pt x="160" y="241"/>
                    <a:pt x="158" y="201"/>
                    <a:pt x="168" y="167"/>
                  </a:cubicBezTo>
                  <a:cubicBezTo>
                    <a:pt x="185" y="169"/>
                    <a:pt x="210" y="161"/>
                    <a:pt x="206" y="141"/>
                  </a:cubicBezTo>
                  <a:cubicBezTo>
                    <a:pt x="199" y="112"/>
                    <a:pt x="172" y="132"/>
                    <a:pt x="165" y="149"/>
                  </a:cubicBezTo>
                  <a:cubicBezTo>
                    <a:pt x="163" y="151"/>
                    <a:pt x="162" y="154"/>
                    <a:pt x="161" y="156"/>
                  </a:cubicBezTo>
                  <a:cubicBezTo>
                    <a:pt x="158" y="155"/>
                    <a:pt x="154" y="154"/>
                    <a:pt x="152" y="152"/>
                  </a:cubicBezTo>
                  <a:cubicBezTo>
                    <a:pt x="150" y="151"/>
                    <a:pt x="147" y="150"/>
                    <a:pt x="145" y="148"/>
                  </a:cubicBezTo>
                  <a:cubicBezTo>
                    <a:pt x="158" y="136"/>
                    <a:pt x="163" y="121"/>
                    <a:pt x="150" y="106"/>
                  </a:cubicBezTo>
                  <a:cubicBezTo>
                    <a:pt x="139" y="93"/>
                    <a:pt x="123" y="102"/>
                    <a:pt x="120" y="117"/>
                  </a:cubicBezTo>
                  <a:cubicBezTo>
                    <a:pt x="118" y="128"/>
                    <a:pt x="123" y="139"/>
                    <a:pt x="131" y="148"/>
                  </a:cubicBezTo>
                  <a:cubicBezTo>
                    <a:pt x="126" y="151"/>
                    <a:pt x="120" y="154"/>
                    <a:pt x="114" y="155"/>
                  </a:cubicBezTo>
                  <a:cubicBezTo>
                    <a:pt x="107" y="132"/>
                    <a:pt x="96" y="118"/>
                    <a:pt x="77" y="127"/>
                  </a:cubicBezTo>
                  <a:cubicBezTo>
                    <a:pt x="66" y="133"/>
                    <a:pt x="67" y="149"/>
                    <a:pt x="74" y="157"/>
                  </a:cubicBezTo>
                  <a:cubicBezTo>
                    <a:pt x="83" y="166"/>
                    <a:pt x="95" y="168"/>
                    <a:pt x="108" y="166"/>
                  </a:cubicBezTo>
                  <a:cubicBezTo>
                    <a:pt x="111" y="182"/>
                    <a:pt x="111" y="199"/>
                    <a:pt x="112" y="215"/>
                  </a:cubicBezTo>
                  <a:cubicBezTo>
                    <a:pt x="113" y="235"/>
                    <a:pt x="114" y="255"/>
                    <a:pt x="115" y="274"/>
                  </a:cubicBezTo>
                  <a:cubicBezTo>
                    <a:pt x="109" y="274"/>
                    <a:pt x="104" y="273"/>
                    <a:pt x="99" y="272"/>
                  </a:cubicBezTo>
                  <a:cubicBezTo>
                    <a:pt x="90" y="270"/>
                    <a:pt x="88" y="270"/>
                    <a:pt x="85" y="261"/>
                  </a:cubicBezTo>
                  <a:cubicBezTo>
                    <a:pt x="83" y="255"/>
                    <a:pt x="83" y="249"/>
                    <a:pt x="80" y="243"/>
                  </a:cubicBezTo>
                  <a:cubicBezTo>
                    <a:pt x="73" y="229"/>
                    <a:pt x="58" y="219"/>
                    <a:pt x="49" y="205"/>
                  </a:cubicBezTo>
                  <a:cubicBezTo>
                    <a:pt x="39" y="190"/>
                    <a:pt x="30" y="172"/>
                    <a:pt x="26" y="155"/>
                  </a:cubicBezTo>
                  <a:cubicBezTo>
                    <a:pt x="20" y="127"/>
                    <a:pt x="29" y="98"/>
                    <a:pt x="44" y="75"/>
                  </a:cubicBezTo>
                  <a:cubicBezTo>
                    <a:pt x="66" y="42"/>
                    <a:pt x="99" y="26"/>
                    <a:pt x="138" y="23"/>
                  </a:cubicBezTo>
                  <a:cubicBezTo>
                    <a:pt x="174" y="20"/>
                    <a:pt x="210" y="39"/>
                    <a:pt x="230" y="69"/>
                  </a:cubicBezTo>
                  <a:cubicBezTo>
                    <a:pt x="248" y="95"/>
                    <a:pt x="253" y="127"/>
                    <a:pt x="246" y="158"/>
                  </a:cubicBezTo>
                  <a:close/>
                  <a:moveTo>
                    <a:pt x="170" y="158"/>
                  </a:moveTo>
                  <a:cubicBezTo>
                    <a:pt x="171" y="158"/>
                    <a:pt x="171" y="157"/>
                    <a:pt x="171" y="157"/>
                  </a:cubicBezTo>
                  <a:cubicBezTo>
                    <a:pt x="173" y="150"/>
                    <a:pt x="177" y="144"/>
                    <a:pt x="181" y="139"/>
                  </a:cubicBezTo>
                  <a:cubicBezTo>
                    <a:pt x="197" y="134"/>
                    <a:pt x="200" y="139"/>
                    <a:pt x="190" y="154"/>
                  </a:cubicBezTo>
                  <a:cubicBezTo>
                    <a:pt x="186" y="159"/>
                    <a:pt x="178" y="160"/>
                    <a:pt x="170" y="158"/>
                  </a:cubicBezTo>
                  <a:close/>
                  <a:moveTo>
                    <a:pt x="105" y="157"/>
                  </a:moveTo>
                  <a:cubicBezTo>
                    <a:pt x="103" y="157"/>
                    <a:pt x="100" y="157"/>
                    <a:pt x="98" y="157"/>
                  </a:cubicBezTo>
                  <a:cubicBezTo>
                    <a:pt x="92" y="157"/>
                    <a:pt x="71" y="150"/>
                    <a:pt x="78" y="139"/>
                  </a:cubicBezTo>
                  <a:cubicBezTo>
                    <a:pt x="87" y="123"/>
                    <a:pt x="102" y="147"/>
                    <a:pt x="104" y="154"/>
                  </a:cubicBezTo>
                  <a:cubicBezTo>
                    <a:pt x="105" y="155"/>
                    <a:pt x="105" y="156"/>
                    <a:pt x="105" y="157"/>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6" name="Freeform 6"/>
            <p:cNvSpPr>
              <a:spLocks/>
            </p:cNvSpPr>
            <p:nvPr userDrawn="1"/>
          </p:nvSpPr>
          <p:spPr bwMode="auto">
            <a:xfrm>
              <a:off x="11214100" y="2197100"/>
              <a:ext cx="88900" cy="58738"/>
            </a:xfrm>
            <a:custGeom>
              <a:avLst/>
              <a:gdLst>
                <a:gd name="T0" fmla="*/ 44 w 57"/>
                <a:gd name="T1" fmla="*/ 3 h 38"/>
                <a:gd name="T2" fmla="*/ 6 w 57"/>
                <a:gd name="T3" fmla="*/ 23 h 38"/>
                <a:gd name="T4" fmla="*/ 12 w 57"/>
                <a:gd name="T5" fmla="*/ 33 h 38"/>
                <a:gd name="T6" fmla="*/ 50 w 57"/>
                <a:gd name="T7" fmla="*/ 14 h 38"/>
                <a:gd name="T8" fmla="*/ 44 w 57"/>
                <a:gd name="T9" fmla="*/ 3 h 38"/>
              </a:gdLst>
              <a:ahLst/>
              <a:cxnLst>
                <a:cxn ang="0">
                  <a:pos x="T0" y="T1"/>
                </a:cxn>
                <a:cxn ang="0">
                  <a:pos x="T2" y="T3"/>
                </a:cxn>
                <a:cxn ang="0">
                  <a:pos x="T4" y="T5"/>
                </a:cxn>
                <a:cxn ang="0">
                  <a:pos x="T6" y="T7"/>
                </a:cxn>
                <a:cxn ang="0">
                  <a:pos x="T8" y="T9"/>
                </a:cxn>
              </a:cxnLst>
              <a:rect l="0" t="0" r="r" b="b"/>
              <a:pathLst>
                <a:path w="57" h="38">
                  <a:moveTo>
                    <a:pt x="44" y="3"/>
                  </a:moveTo>
                  <a:cubicBezTo>
                    <a:pt x="31" y="9"/>
                    <a:pt x="17" y="15"/>
                    <a:pt x="6" y="23"/>
                  </a:cubicBezTo>
                  <a:cubicBezTo>
                    <a:pt x="0" y="27"/>
                    <a:pt x="6" y="38"/>
                    <a:pt x="12" y="33"/>
                  </a:cubicBezTo>
                  <a:cubicBezTo>
                    <a:pt x="23" y="25"/>
                    <a:pt x="37" y="20"/>
                    <a:pt x="50" y="14"/>
                  </a:cubicBezTo>
                  <a:cubicBezTo>
                    <a:pt x="57" y="10"/>
                    <a:pt x="51" y="0"/>
                    <a:pt x="44"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7" name="Freeform 7"/>
            <p:cNvSpPr>
              <a:spLocks/>
            </p:cNvSpPr>
            <p:nvPr userDrawn="1"/>
          </p:nvSpPr>
          <p:spPr bwMode="auto">
            <a:xfrm>
              <a:off x="11125200" y="2082800"/>
              <a:ext cx="61912" cy="85725"/>
            </a:xfrm>
            <a:custGeom>
              <a:avLst/>
              <a:gdLst>
                <a:gd name="T0" fmla="*/ 14 w 40"/>
                <a:gd name="T1" fmla="*/ 49 h 55"/>
                <a:gd name="T2" fmla="*/ 36 w 40"/>
                <a:gd name="T3" fmla="*/ 13 h 55"/>
                <a:gd name="T4" fmla="*/ 26 w 40"/>
                <a:gd name="T5" fmla="*/ 7 h 55"/>
                <a:gd name="T6" fmla="*/ 5 w 40"/>
                <a:gd name="T7" fmla="*/ 41 h 55"/>
                <a:gd name="T8" fmla="*/ 14 w 40"/>
                <a:gd name="T9" fmla="*/ 49 h 55"/>
              </a:gdLst>
              <a:ahLst/>
              <a:cxnLst>
                <a:cxn ang="0">
                  <a:pos x="T0" y="T1"/>
                </a:cxn>
                <a:cxn ang="0">
                  <a:pos x="T2" y="T3"/>
                </a:cxn>
                <a:cxn ang="0">
                  <a:pos x="T4" y="T5"/>
                </a:cxn>
                <a:cxn ang="0">
                  <a:pos x="T6" y="T7"/>
                </a:cxn>
                <a:cxn ang="0">
                  <a:pos x="T8" y="T9"/>
                </a:cxn>
              </a:cxnLst>
              <a:rect l="0" t="0" r="r" b="b"/>
              <a:pathLst>
                <a:path w="40" h="55">
                  <a:moveTo>
                    <a:pt x="14" y="49"/>
                  </a:moveTo>
                  <a:cubicBezTo>
                    <a:pt x="22" y="38"/>
                    <a:pt x="29" y="25"/>
                    <a:pt x="36" y="13"/>
                  </a:cubicBezTo>
                  <a:cubicBezTo>
                    <a:pt x="40" y="6"/>
                    <a:pt x="30" y="0"/>
                    <a:pt x="26" y="7"/>
                  </a:cubicBezTo>
                  <a:cubicBezTo>
                    <a:pt x="19" y="18"/>
                    <a:pt x="13" y="30"/>
                    <a:pt x="5" y="41"/>
                  </a:cubicBezTo>
                  <a:cubicBezTo>
                    <a:pt x="0" y="47"/>
                    <a:pt x="9" y="55"/>
                    <a:pt x="14" y="49"/>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8" name="Freeform 8"/>
            <p:cNvSpPr>
              <a:spLocks/>
            </p:cNvSpPr>
            <p:nvPr userDrawn="1"/>
          </p:nvSpPr>
          <p:spPr bwMode="auto">
            <a:xfrm>
              <a:off x="11007725" y="2044700"/>
              <a:ext cx="22225" cy="87313"/>
            </a:xfrm>
            <a:custGeom>
              <a:avLst/>
              <a:gdLst>
                <a:gd name="T0" fmla="*/ 13 w 14"/>
                <a:gd name="T1" fmla="*/ 48 h 56"/>
                <a:gd name="T2" fmla="*/ 14 w 14"/>
                <a:gd name="T3" fmla="*/ 8 h 56"/>
                <a:gd name="T4" fmla="*/ 2 w 14"/>
                <a:gd name="T5" fmla="*/ 8 h 56"/>
                <a:gd name="T6" fmla="*/ 1 w 14"/>
                <a:gd name="T7" fmla="*/ 48 h 56"/>
                <a:gd name="T8" fmla="*/ 13 w 14"/>
                <a:gd name="T9" fmla="*/ 48 h 56"/>
              </a:gdLst>
              <a:ahLst/>
              <a:cxnLst>
                <a:cxn ang="0">
                  <a:pos x="T0" y="T1"/>
                </a:cxn>
                <a:cxn ang="0">
                  <a:pos x="T2" y="T3"/>
                </a:cxn>
                <a:cxn ang="0">
                  <a:pos x="T4" y="T5"/>
                </a:cxn>
                <a:cxn ang="0">
                  <a:pos x="T6" y="T7"/>
                </a:cxn>
                <a:cxn ang="0">
                  <a:pos x="T8" y="T9"/>
                </a:cxn>
              </a:cxnLst>
              <a:rect l="0" t="0" r="r" b="b"/>
              <a:pathLst>
                <a:path w="14" h="56">
                  <a:moveTo>
                    <a:pt x="13" y="48"/>
                  </a:moveTo>
                  <a:cubicBezTo>
                    <a:pt x="14" y="35"/>
                    <a:pt x="14" y="21"/>
                    <a:pt x="14" y="8"/>
                  </a:cubicBezTo>
                  <a:cubicBezTo>
                    <a:pt x="14" y="0"/>
                    <a:pt x="2" y="0"/>
                    <a:pt x="2" y="8"/>
                  </a:cubicBezTo>
                  <a:cubicBezTo>
                    <a:pt x="2" y="21"/>
                    <a:pt x="2" y="35"/>
                    <a:pt x="1" y="48"/>
                  </a:cubicBezTo>
                  <a:cubicBezTo>
                    <a:pt x="0" y="56"/>
                    <a:pt x="12" y="56"/>
                    <a:pt x="13"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9" name="Freeform 9"/>
            <p:cNvSpPr>
              <a:spLocks/>
            </p:cNvSpPr>
            <p:nvPr userDrawn="1"/>
          </p:nvSpPr>
          <p:spPr bwMode="auto">
            <a:xfrm>
              <a:off x="10855325" y="2079625"/>
              <a:ext cx="63500" cy="88900"/>
            </a:xfrm>
            <a:custGeom>
              <a:avLst/>
              <a:gdLst>
                <a:gd name="T0" fmla="*/ 26 w 41"/>
                <a:gd name="T1" fmla="*/ 51 h 57"/>
                <a:gd name="T2" fmla="*/ 36 w 41"/>
                <a:gd name="T3" fmla="*/ 45 h 57"/>
                <a:gd name="T4" fmla="*/ 14 w 41"/>
                <a:gd name="T5" fmla="*/ 7 h 57"/>
                <a:gd name="T6" fmla="*/ 2 w 41"/>
                <a:gd name="T7" fmla="*/ 10 h 57"/>
                <a:gd name="T8" fmla="*/ 26 w 41"/>
                <a:gd name="T9" fmla="*/ 51 h 57"/>
              </a:gdLst>
              <a:ahLst/>
              <a:cxnLst>
                <a:cxn ang="0">
                  <a:pos x="T0" y="T1"/>
                </a:cxn>
                <a:cxn ang="0">
                  <a:pos x="T2" y="T3"/>
                </a:cxn>
                <a:cxn ang="0">
                  <a:pos x="T4" y="T5"/>
                </a:cxn>
                <a:cxn ang="0">
                  <a:pos x="T6" y="T7"/>
                </a:cxn>
                <a:cxn ang="0">
                  <a:pos x="T8" y="T9"/>
                </a:cxn>
              </a:cxnLst>
              <a:rect l="0" t="0" r="r" b="b"/>
              <a:pathLst>
                <a:path w="41" h="57">
                  <a:moveTo>
                    <a:pt x="26" y="51"/>
                  </a:moveTo>
                  <a:cubicBezTo>
                    <a:pt x="30" y="57"/>
                    <a:pt x="41" y="51"/>
                    <a:pt x="36" y="45"/>
                  </a:cubicBezTo>
                  <a:cubicBezTo>
                    <a:pt x="28" y="33"/>
                    <a:pt x="19" y="21"/>
                    <a:pt x="14" y="7"/>
                  </a:cubicBezTo>
                  <a:cubicBezTo>
                    <a:pt x="11" y="0"/>
                    <a:pt x="0" y="3"/>
                    <a:pt x="2" y="10"/>
                  </a:cubicBezTo>
                  <a:cubicBezTo>
                    <a:pt x="8" y="25"/>
                    <a:pt x="17" y="38"/>
                    <a:pt x="26"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20" name="Freeform 10"/>
            <p:cNvSpPr>
              <a:spLocks/>
            </p:cNvSpPr>
            <p:nvPr userDrawn="1"/>
          </p:nvSpPr>
          <p:spPr bwMode="auto">
            <a:xfrm>
              <a:off x="10742613" y="2193925"/>
              <a:ext cx="85725" cy="60325"/>
            </a:xfrm>
            <a:custGeom>
              <a:avLst/>
              <a:gdLst>
                <a:gd name="T0" fmla="*/ 48 w 55"/>
                <a:gd name="T1" fmla="*/ 24 h 39"/>
                <a:gd name="T2" fmla="*/ 10 w 55"/>
                <a:gd name="T3" fmla="*/ 3 h 39"/>
                <a:gd name="T4" fmla="*/ 7 w 55"/>
                <a:gd name="T5" fmla="*/ 14 h 39"/>
                <a:gd name="T6" fmla="*/ 42 w 55"/>
                <a:gd name="T7" fmla="*/ 34 h 39"/>
                <a:gd name="T8" fmla="*/ 48 w 55"/>
                <a:gd name="T9" fmla="*/ 24 h 39"/>
              </a:gdLst>
              <a:ahLst/>
              <a:cxnLst>
                <a:cxn ang="0">
                  <a:pos x="T0" y="T1"/>
                </a:cxn>
                <a:cxn ang="0">
                  <a:pos x="T2" y="T3"/>
                </a:cxn>
                <a:cxn ang="0">
                  <a:pos x="T4" y="T5"/>
                </a:cxn>
                <a:cxn ang="0">
                  <a:pos x="T6" y="T7"/>
                </a:cxn>
                <a:cxn ang="0">
                  <a:pos x="T8" y="T9"/>
                </a:cxn>
              </a:cxnLst>
              <a:rect l="0" t="0" r="r" b="b"/>
              <a:pathLst>
                <a:path w="55" h="39">
                  <a:moveTo>
                    <a:pt x="48" y="24"/>
                  </a:moveTo>
                  <a:cubicBezTo>
                    <a:pt x="37" y="15"/>
                    <a:pt x="24" y="8"/>
                    <a:pt x="10" y="3"/>
                  </a:cubicBezTo>
                  <a:cubicBezTo>
                    <a:pt x="3" y="0"/>
                    <a:pt x="0" y="11"/>
                    <a:pt x="7" y="14"/>
                  </a:cubicBezTo>
                  <a:cubicBezTo>
                    <a:pt x="20" y="19"/>
                    <a:pt x="31" y="26"/>
                    <a:pt x="42" y="34"/>
                  </a:cubicBezTo>
                  <a:cubicBezTo>
                    <a:pt x="49" y="39"/>
                    <a:pt x="55" y="28"/>
                    <a:pt x="48"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21" name="Freeform 11"/>
            <p:cNvSpPr>
              <a:spLocks/>
            </p:cNvSpPr>
            <p:nvPr userDrawn="1"/>
          </p:nvSpPr>
          <p:spPr bwMode="auto">
            <a:xfrm>
              <a:off x="10869613" y="2214563"/>
              <a:ext cx="103187" cy="119063"/>
            </a:xfrm>
            <a:custGeom>
              <a:avLst/>
              <a:gdLst>
                <a:gd name="T0" fmla="*/ 58 w 66"/>
                <a:gd name="T1" fmla="*/ 2 h 77"/>
                <a:gd name="T2" fmla="*/ 1 w 66"/>
                <a:gd name="T3" fmla="*/ 69 h 77"/>
                <a:gd name="T4" fmla="*/ 10 w 66"/>
                <a:gd name="T5" fmla="*/ 71 h 77"/>
                <a:gd name="T6" fmla="*/ 61 w 66"/>
                <a:gd name="T7" fmla="*/ 10 h 77"/>
                <a:gd name="T8" fmla="*/ 58 w 66"/>
                <a:gd name="T9" fmla="*/ 2 h 77"/>
              </a:gdLst>
              <a:ahLst/>
              <a:cxnLst>
                <a:cxn ang="0">
                  <a:pos x="T0" y="T1"/>
                </a:cxn>
                <a:cxn ang="0">
                  <a:pos x="T2" y="T3"/>
                </a:cxn>
                <a:cxn ang="0">
                  <a:pos x="T4" y="T5"/>
                </a:cxn>
                <a:cxn ang="0">
                  <a:pos x="T6" y="T7"/>
                </a:cxn>
                <a:cxn ang="0">
                  <a:pos x="T8" y="T9"/>
                </a:cxn>
              </a:cxnLst>
              <a:rect l="0" t="0" r="r" b="b"/>
              <a:pathLst>
                <a:path w="66" h="77">
                  <a:moveTo>
                    <a:pt x="58" y="2"/>
                  </a:moveTo>
                  <a:cubicBezTo>
                    <a:pt x="30" y="10"/>
                    <a:pt x="5" y="40"/>
                    <a:pt x="1" y="69"/>
                  </a:cubicBezTo>
                  <a:cubicBezTo>
                    <a:pt x="0" y="74"/>
                    <a:pt x="9" y="77"/>
                    <a:pt x="10" y="71"/>
                  </a:cubicBezTo>
                  <a:cubicBezTo>
                    <a:pt x="13" y="45"/>
                    <a:pt x="36" y="18"/>
                    <a:pt x="61" y="10"/>
                  </a:cubicBezTo>
                  <a:cubicBezTo>
                    <a:pt x="66" y="9"/>
                    <a:pt x="64" y="0"/>
                    <a:pt x="5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22" name="Freeform 12"/>
            <p:cNvSpPr>
              <a:spLocks/>
            </p:cNvSpPr>
            <p:nvPr userDrawn="1"/>
          </p:nvSpPr>
          <p:spPr bwMode="auto">
            <a:xfrm>
              <a:off x="10929938" y="2239963"/>
              <a:ext cx="50800" cy="39688"/>
            </a:xfrm>
            <a:custGeom>
              <a:avLst/>
              <a:gdLst>
                <a:gd name="T0" fmla="*/ 25 w 33"/>
                <a:gd name="T1" fmla="*/ 1 h 26"/>
                <a:gd name="T2" fmla="*/ 3 w 33"/>
                <a:gd name="T3" fmla="*/ 15 h 26"/>
                <a:gd name="T4" fmla="*/ 9 w 33"/>
                <a:gd name="T5" fmla="*/ 21 h 26"/>
                <a:gd name="T6" fmla="*/ 27 w 33"/>
                <a:gd name="T7" fmla="*/ 10 h 26"/>
                <a:gd name="T8" fmla="*/ 25 w 33"/>
                <a:gd name="T9" fmla="*/ 1 h 26"/>
              </a:gdLst>
              <a:ahLst/>
              <a:cxnLst>
                <a:cxn ang="0">
                  <a:pos x="T0" y="T1"/>
                </a:cxn>
                <a:cxn ang="0">
                  <a:pos x="T2" y="T3"/>
                </a:cxn>
                <a:cxn ang="0">
                  <a:pos x="T4" y="T5"/>
                </a:cxn>
                <a:cxn ang="0">
                  <a:pos x="T6" y="T7"/>
                </a:cxn>
                <a:cxn ang="0">
                  <a:pos x="T8" y="T9"/>
                </a:cxn>
              </a:cxnLst>
              <a:rect l="0" t="0" r="r" b="b"/>
              <a:pathLst>
                <a:path w="33" h="26">
                  <a:moveTo>
                    <a:pt x="25" y="1"/>
                  </a:moveTo>
                  <a:cubicBezTo>
                    <a:pt x="16" y="2"/>
                    <a:pt x="8" y="8"/>
                    <a:pt x="3" y="15"/>
                  </a:cubicBezTo>
                  <a:cubicBezTo>
                    <a:pt x="0" y="20"/>
                    <a:pt x="6" y="26"/>
                    <a:pt x="9" y="21"/>
                  </a:cubicBezTo>
                  <a:cubicBezTo>
                    <a:pt x="14" y="16"/>
                    <a:pt x="20" y="11"/>
                    <a:pt x="27" y="10"/>
                  </a:cubicBezTo>
                  <a:cubicBezTo>
                    <a:pt x="33" y="9"/>
                    <a:pt x="31"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grpSp>
      <p:sp>
        <p:nvSpPr>
          <p:cNvPr id="23" name="Rectángulo 22"/>
          <p:cNvSpPr/>
          <p:nvPr userDrawn="1"/>
        </p:nvSpPr>
        <p:spPr>
          <a:xfrm flipH="1" flipV="1">
            <a:off x="0" y="938602"/>
            <a:ext cx="12193200" cy="468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Forma libre 23"/>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5" name="Imagen 24"/>
          <p:cNvPicPr>
            <a:picLocks noChangeAspect="1"/>
          </p:cNvPicPr>
          <p:nvPr userDrawn="1"/>
        </p:nvPicPr>
        <p:blipFill>
          <a:blip r:embed="rId4"/>
          <a:stretch>
            <a:fillRect/>
          </a:stretch>
        </p:blipFill>
        <p:spPr>
          <a:xfrm>
            <a:off x="10055432" y="6320562"/>
            <a:ext cx="1926000" cy="412135"/>
          </a:xfrm>
          <a:prstGeom prst="rect">
            <a:avLst/>
          </a:prstGeom>
        </p:spPr>
      </p:pic>
      <p:pic>
        <p:nvPicPr>
          <p:cNvPr id="26" name="Picture 2" descr="Imagen relacionada"/>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43056" y="-92159"/>
            <a:ext cx="2074303" cy="106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pic>
        <p:nvPicPr>
          <p:cNvPr id="6" name="Picture 5">
            <a:extLst>
              <a:ext uri="{FF2B5EF4-FFF2-40B4-BE49-F238E27FC236}">
                <a16:creationId xmlns:a16="http://schemas.microsoft.com/office/drawing/2014/main" id="{1C299B7B-F5E2-3745-A270-6788FC461E05}"/>
              </a:ext>
            </a:extLst>
          </p:cNvPr>
          <p:cNvPicPr>
            <a:picLocks noChangeAspect="1"/>
          </p:cNvPicPr>
          <p:nvPr userDrawn="1"/>
        </p:nvPicPr>
        <p:blipFill>
          <a:blip r:embed="rId3"/>
          <a:stretch>
            <a:fillRect/>
          </a:stretch>
        </p:blipFill>
        <p:spPr>
          <a:xfrm>
            <a:off x="0" y="-1380727"/>
            <a:ext cx="12192000" cy="8291517"/>
          </a:xfrm>
          <a:prstGeom prst="rect">
            <a:avLst/>
          </a:prstGeom>
        </p:spPr>
      </p:pic>
      <p:pic>
        <p:nvPicPr>
          <p:cNvPr id="5" name="Imagen 4"/>
          <p:cNvPicPr>
            <a:picLocks noChangeAspect="1"/>
          </p:cNvPicPr>
          <p:nvPr userDrawn="1"/>
        </p:nvPicPr>
        <p:blipFill>
          <a:blip r:embed="rId4"/>
          <a:stretch>
            <a:fillRect/>
          </a:stretch>
        </p:blipFill>
        <p:spPr>
          <a:xfrm>
            <a:off x="4794838" y="3150571"/>
            <a:ext cx="2602323" cy="556858"/>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10" name="Rectángulo 9"/>
          <p:cNvSpPr/>
          <p:nvPr userDrawn="1"/>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679769" cy="6858000"/>
          </a:xfrm>
          <a:prstGeom prst="rect">
            <a:avLst/>
          </a:prstGeom>
        </p:spPr>
      </p:pic>
    </p:spTree>
    <p:extLst>
      <p:ext uri="{BB962C8B-B14F-4D97-AF65-F5344CB8AC3E}">
        <p14:creationId xmlns:p14="http://schemas.microsoft.com/office/powerpoint/2010/main" val="29915189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12/03/2019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28988329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12/03/2019</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extLst>
      <p:ext uri="{BB962C8B-B14F-4D97-AF65-F5344CB8AC3E}">
        <p14:creationId xmlns:p14="http://schemas.microsoft.com/office/powerpoint/2010/main" val="205796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12/03/2019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23016210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12/03/2019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38707455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12/03/2019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12610619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12/03/2019</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401381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8E9A8-B305-5140-96F5-82683DE8A8F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Imagen 5"/>
          <p:cNvPicPr>
            <a:picLocks noChangeAspect="1"/>
          </p:cNvPicPr>
          <p:nvPr userDrawn="1"/>
        </p:nvPicPr>
        <p:blipFill>
          <a:blip r:embed="rId3"/>
          <a:stretch>
            <a:fillRect/>
          </a:stretch>
        </p:blipFill>
        <p:spPr>
          <a:xfrm>
            <a:off x="10055432" y="211305"/>
            <a:ext cx="1926000" cy="412135"/>
          </a:xfrm>
          <a:prstGeom prst="rect">
            <a:avLst/>
          </a:prstGeom>
        </p:spPr>
      </p:pic>
    </p:spTree>
    <p:extLst>
      <p:ext uri="{BB962C8B-B14F-4D97-AF65-F5344CB8AC3E}">
        <p14:creationId xmlns:p14="http://schemas.microsoft.com/office/powerpoint/2010/main" val="20853504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12/03/2019</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5688472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12/03/2019</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29387973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12/03/2019</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39597714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12/03/2019</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31520410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12/03/2019</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7334753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12/03/2019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3915286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12/03/2019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10742662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12/03/2019</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extLst>
      <p:ext uri="{BB962C8B-B14F-4D97-AF65-F5344CB8AC3E}">
        <p14:creationId xmlns:p14="http://schemas.microsoft.com/office/powerpoint/2010/main" val="837395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extLst>
      <p:ext uri="{BB962C8B-B14F-4D97-AF65-F5344CB8AC3E}">
        <p14:creationId xmlns:p14="http://schemas.microsoft.com/office/powerpoint/2010/main" val="11040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8E9A8-B305-5140-96F5-82683DE8A8F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p:cNvSpPr>
            <a:spLocks noGrp="1"/>
          </p:cNvSpPr>
          <p:nvPr>
            <p:ph type="title" hasCustomPrompt="1"/>
          </p:nvPr>
        </p:nvSpPr>
        <p:spPr>
          <a:xfrm>
            <a:off x="415160" y="466241"/>
            <a:ext cx="6211612" cy="1453106"/>
          </a:xfrm>
          <a:prstGeom prst="rect">
            <a:avLst/>
          </a:prstGeom>
        </p:spPr>
        <p:txBody>
          <a:bodyPr>
            <a:noAutofit/>
          </a:bodyPr>
          <a:lstStyle>
            <a:lvl1pPr algn="l">
              <a:defRPr sz="66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55432" y="6320562"/>
            <a:ext cx="1926000" cy="412135"/>
          </a:xfrm>
          <a:prstGeom prst="rect">
            <a:avLst/>
          </a:prstGeom>
        </p:spPr>
      </p:pic>
    </p:spTree>
    <p:extLst>
      <p:ext uri="{BB962C8B-B14F-4D97-AF65-F5344CB8AC3E}">
        <p14:creationId xmlns:p14="http://schemas.microsoft.com/office/powerpoint/2010/main" val="3438174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BD0912-9F47-3340-98E7-E4114A1B731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p:cNvSpPr>
            <a:spLocks noGrp="1"/>
          </p:cNvSpPr>
          <p:nvPr>
            <p:ph type="title" hasCustomPrompt="1"/>
          </p:nvPr>
        </p:nvSpPr>
        <p:spPr>
          <a:xfrm>
            <a:off x="415160" y="466241"/>
            <a:ext cx="6211612" cy="1453106"/>
          </a:xfrm>
          <a:prstGeom prst="rect">
            <a:avLst/>
          </a:prstGeom>
        </p:spPr>
        <p:txBody>
          <a:bodyPr>
            <a:noAutofit/>
          </a:bodyPr>
          <a:lstStyle>
            <a:lvl1pPr algn="l">
              <a:defRPr sz="66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18464" y="6319340"/>
            <a:ext cx="1927536" cy="412461"/>
          </a:xfrm>
          <a:prstGeom prst="rect">
            <a:avLst/>
          </a:prstGeom>
        </p:spPr>
      </p:pic>
    </p:spTree>
    <p:extLst>
      <p:ext uri="{BB962C8B-B14F-4D97-AF65-F5344CB8AC3E}">
        <p14:creationId xmlns:p14="http://schemas.microsoft.com/office/powerpoint/2010/main" val="3760247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FB03FF-D2C4-3441-BCE2-89DB656F31C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p:cNvSpPr>
            <a:spLocks noGrp="1"/>
          </p:cNvSpPr>
          <p:nvPr>
            <p:ph type="title" hasCustomPrompt="1"/>
          </p:nvPr>
        </p:nvSpPr>
        <p:spPr>
          <a:xfrm>
            <a:off x="415160" y="466241"/>
            <a:ext cx="6211612" cy="1453106"/>
          </a:xfrm>
          <a:prstGeom prst="rect">
            <a:avLst/>
          </a:prstGeom>
        </p:spPr>
        <p:txBody>
          <a:bodyPr>
            <a:noAutofit/>
          </a:bodyPr>
          <a:lstStyle>
            <a:lvl1pPr algn="l">
              <a:defRPr sz="66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18464" y="6319340"/>
            <a:ext cx="1927536" cy="412461"/>
          </a:xfrm>
          <a:prstGeom prst="rect">
            <a:avLst/>
          </a:prstGeom>
        </p:spPr>
      </p:pic>
    </p:spTree>
    <p:extLst>
      <p:ext uri="{BB962C8B-B14F-4D97-AF65-F5344CB8AC3E}">
        <p14:creationId xmlns:p14="http://schemas.microsoft.com/office/powerpoint/2010/main" val="3491941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pic>
        <p:nvPicPr>
          <p:cNvPr id="2" name="Imagen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p:cNvSpPr>
            <a:spLocks noGrp="1"/>
          </p:cNvSpPr>
          <p:nvPr>
            <p:ph type="title" hasCustomPrompt="1"/>
          </p:nvPr>
        </p:nvSpPr>
        <p:spPr>
          <a:xfrm>
            <a:off x="333515" y="5412"/>
            <a:ext cx="7928740" cy="1453106"/>
          </a:xfrm>
          <a:prstGeom prst="rect">
            <a:avLst/>
          </a:prstGeom>
        </p:spPr>
        <p:txBody>
          <a:bodyPr>
            <a:noAutofit/>
          </a:bodyPr>
          <a:lstStyle>
            <a:lvl1pPr algn="l">
              <a:defRPr sz="67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18464" y="6319340"/>
            <a:ext cx="1927536" cy="412461"/>
          </a:xfrm>
          <a:prstGeom prst="rect">
            <a:avLst/>
          </a:prstGeom>
        </p:spPr>
      </p:pic>
    </p:spTree>
    <p:extLst>
      <p:ext uri="{BB962C8B-B14F-4D97-AF65-F5344CB8AC3E}">
        <p14:creationId xmlns:p14="http://schemas.microsoft.com/office/powerpoint/2010/main" val="2337450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DBFBE8-B939-394C-B99F-0C175B944F44}"/>
              </a:ext>
            </a:extLst>
          </p:cNvPr>
          <p:cNvPicPr>
            <a:picLocks noChangeAspect="1"/>
          </p:cNvPicPr>
          <p:nvPr userDrawn="1"/>
        </p:nvPicPr>
        <p:blipFill>
          <a:blip r:embed="rId2"/>
          <a:stretch>
            <a:fillRect/>
          </a:stretch>
        </p:blipFill>
        <p:spPr>
          <a:xfrm>
            <a:off x="0" y="353724"/>
            <a:ext cx="12192000" cy="6520746"/>
          </a:xfrm>
          <a:prstGeom prst="rect">
            <a:avLst/>
          </a:prstGeom>
        </p:spPr>
      </p:pic>
      <p:sp>
        <p:nvSpPr>
          <p:cNvPr id="4" name="Title 1"/>
          <p:cNvSpPr>
            <a:spLocks noGrp="1"/>
          </p:cNvSpPr>
          <p:nvPr>
            <p:ph type="title" hasCustomPrompt="1"/>
          </p:nvPr>
        </p:nvSpPr>
        <p:spPr>
          <a:xfrm>
            <a:off x="262760" y="313841"/>
            <a:ext cx="6211612" cy="1453106"/>
          </a:xfrm>
          <a:prstGeom prst="rect">
            <a:avLst/>
          </a:prstGeom>
        </p:spPr>
        <p:txBody>
          <a:bodyPr>
            <a:noAutofit/>
          </a:bodyPr>
          <a:lstStyle>
            <a:lvl1pPr algn="l">
              <a:defRPr sz="6600" b="1">
                <a:solidFill>
                  <a:schemeClr val="accent3"/>
                </a:solidFill>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spTree>
    <p:extLst>
      <p:ext uri="{BB962C8B-B14F-4D97-AF65-F5344CB8AC3E}">
        <p14:creationId xmlns:p14="http://schemas.microsoft.com/office/powerpoint/2010/main" val="1764466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3EDF13-5B1C-8946-871E-148601BADB0A}"/>
              </a:ext>
            </a:extLst>
          </p:cNvPr>
          <p:cNvPicPr>
            <a:picLocks noChangeAspect="1"/>
          </p:cNvPicPr>
          <p:nvPr userDrawn="1"/>
        </p:nvPicPr>
        <p:blipFill rotWithShape="1">
          <a:blip r:embed="rId2"/>
          <a:srcRect b="13631"/>
          <a:stretch/>
        </p:blipFill>
        <p:spPr>
          <a:xfrm>
            <a:off x="0" y="1226082"/>
            <a:ext cx="12192000" cy="5631918"/>
          </a:xfrm>
          <a:prstGeom prst="rect">
            <a:avLst/>
          </a:prstGeom>
        </p:spPr>
      </p:pic>
      <p:sp>
        <p:nvSpPr>
          <p:cNvPr id="7" name="Title 1"/>
          <p:cNvSpPr>
            <a:spLocks noGrp="1"/>
          </p:cNvSpPr>
          <p:nvPr>
            <p:ph type="title" hasCustomPrompt="1"/>
          </p:nvPr>
        </p:nvSpPr>
        <p:spPr>
          <a:xfrm>
            <a:off x="838200" y="2386900"/>
            <a:ext cx="10515600" cy="1325563"/>
          </a:xfrm>
          <a:prstGeom prst="rect">
            <a:avLst/>
          </a:prstGeom>
        </p:spPr>
        <p:txBody>
          <a:bodyPr>
            <a:normAutofit/>
          </a:bodyPr>
          <a:lstStyle>
            <a:lvl1pPr algn="ctr">
              <a:defRPr sz="6000" b="1">
                <a:solidFill>
                  <a:schemeClr val="tx1"/>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section TITLE</a:t>
            </a:r>
          </a:p>
        </p:txBody>
      </p:sp>
    </p:spTree>
    <p:extLst>
      <p:ext uri="{BB962C8B-B14F-4D97-AF65-F5344CB8AC3E}">
        <p14:creationId xmlns:p14="http://schemas.microsoft.com/office/powerpoint/2010/main" val="1972969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D26ED1-B14F-4B63-B2BA-3BA3D3BF3030}" type="datetimeFigureOut">
              <a:rPr lang="es-CO" smtClean="0"/>
              <a:t>12/03/2019</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EB978E-192B-4F43-AB13-FCED7E761B05}" type="slidenum">
              <a:rPr lang="es-CO" smtClean="0"/>
              <a:t>‹Nº›</a:t>
            </a:fld>
            <a:endParaRPr lang="es-CO"/>
          </a:p>
        </p:txBody>
      </p:sp>
      <p:pic>
        <p:nvPicPr>
          <p:cNvPr id="7" name="Imagen 6"/>
          <p:cNvPicPr>
            <a:picLocks noChangeAspect="1"/>
          </p:cNvPicPr>
          <p:nvPr userDrawn="1"/>
        </p:nvPicPr>
        <p:blipFill>
          <a:blip r:embed="rId27"/>
          <a:stretch>
            <a:fillRect/>
          </a:stretch>
        </p:blipFill>
        <p:spPr>
          <a:xfrm>
            <a:off x="10055432" y="6320562"/>
            <a:ext cx="1926000" cy="412135"/>
          </a:xfrm>
          <a:prstGeom prst="rect">
            <a:avLst/>
          </a:prstGeom>
        </p:spPr>
      </p:pic>
    </p:spTree>
    <p:extLst>
      <p:ext uri="{BB962C8B-B14F-4D97-AF65-F5344CB8AC3E}">
        <p14:creationId xmlns:p14="http://schemas.microsoft.com/office/powerpoint/2010/main" val="2774870969"/>
      </p:ext>
    </p:extLst>
  </p:cSld>
  <p:clrMap bg1="lt1" tx1="dk1" bg2="lt2" tx2="dk2" accent1="accent1" accent2="accent2" accent3="accent3" accent4="accent4" accent5="accent5" accent6="accent6" hlink="hlink" folHlink="folHlink"/>
  <p:sldLayoutIdLst>
    <p:sldLayoutId id="2147483733" r:id="rId1"/>
    <p:sldLayoutId id="2147483660" r:id="rId2"/>
    <p:sldLayoutId id="2147483708" r:id="rId3"/>
    <p:sldLayoutId id="2147483736" r:id="rId4"/>
    <p:sldLayoutId id="2147483712" r:id="rId5"/>
    <p:sldLayoutId id="2147483714" r:id="rId6"/>
    <p:sldLayoutId id="2147483715" r:id="rId7"/>
    <p:sldLayoutId id="2147483698" r:id="rId8"/>
    <p:sldLayoutId id="2147483664" r:id="rId9"/>
    <p:sldLayoutId id="2147483650" r:id="rId10"/>
    <p:sldLayoutId id="2147483737" r:id="rId11"/>
    <p:sldLayoutId id="2147483738" r:id="rId12"/>
    <p:sldLayoutId id="2147483739" r:id="rId13"/>
    <p:sldLayoutId id="2147483740" r:id="rId14"/>
    <p:sldLayoutId id="2147483741" r:id="rId15"/>
    <p:sldLayoutId id="2147483676" r:id="rId16"/>
    <p:sldLayoutId id="2147483663" r:id="rId17"/>
    <p:sldLayoutId id="2147483667" r:id="rId18"/>
    <p:sldLayoutId id="2147483718" r:id="rId19"/>
    <p:sldLayoutId id="2147483672" r:id="rId20"/>
    <p:sldLayoutId id="2147483669" r:id="rId21"/>
    <p:sldLayoutId id="2147483677" r:id="rId22"/>
    <p:sldLayoutId id="2147483717" r:id="rId23"/>
    <p:sldLayoutId id="2147483742" r:id="rId24"/>
    <p:sldLayoutId id="2147483757"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12/03/2019</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extLst>
      <p:ext uri="{BB962C8B-B14F-4D97-AF65-F5344CB8AC3E}">
        <p14:creationId xmlns:p14="http://schemas.microsoft.com/office/powerpoint/2010/main" val="687030267"/>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jp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5.xml"/><Relationship Id="rId1" Type="http://schemas.openxmlformats.org/officeDocument/2006/relationships/themeOverride" Target="../theme/themeOverride1.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4">
            <a:extLst>
              <a:ext uri="{FF2B5EF4-FFF2-40B4-BE49-F238E27FC236}">
                <a16:creationId xmlns:a16="http://schemas.microsoft.com/office/drawing/2014/main" id="{493EDF13-5B1C-8946-871E-148601BADB0A}"/>
              </a:ext>
            </a:extLst>
          </p:cNvPr>
          <p:cNvPicPr>
            <a:picLocks noChangeAspect="1"/>
          </p:cNvPicPr>
          <p:nvPr/>
        </p:nvPicPr>
        <p:blipFill rotWithShape="1">
          <a:blip r:embed="rId3"/>
          <a:srcRect b="13631"/>
          <a:stretch/>
        </p:blipFill>
        <p:spPr>
          <a:xfrm>
            <a:off x="0" y="1461739"/>
            <a:ext cx="12192000" cy="5351929"/>
          </a:xfrm>
          <a:prstGeom prst="rect">
            <a:avLst/>
          </a:prstGeom>
        </p:spPr>
      </p:pic>
      <p:pic>
        <p:nvPicPr>
          <p:cNvPr id="24" name="Imagen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07421"/>
            <a:ext cx="12192000" cy="2560499"/>
          </a:xfrm>
          <a:prstGeom prst="rect">
            <a:avLst/>
          </a:prstGeom>
        </p:spPr>
      </p:pic>
      <p:sp>
        <p:nvSpPr>
          <p:cNvPr id="6" name="Rectángulo 6">
            <a:extLst>
              <a:ext uri="{FF2B5EF4-FFF2-40B4-BE49-F238E27FC236}">
                <a16:creationId xmlns:a16="http://schemas.microsoft.com/office/drawing/2014/main" id="{8E04E7FD-2ED5-B64E-93DC-0CB4B3DF8ECC}"/>
              </a:ext>
            </a:extLst>
          </p:cNvPr>
          <p:cNvSpPr/>
          <p:nvPr/>
        </p:nvSpPr>
        <p:spPr>
          <a:xfrm>
            <a:off x="5777344" y="4627677"/>
            <a:ext cx="6414655" cy="584749"/>
          </a:xfrm>
          <a:prstGeom prst="rect">
            <a:avLst/>
          </a:prstGeom>
          <a:solidFill>
            <a:srgbClr val="000000">
              <a:alpha val="51000"/>
            </a:srgbClr>
          </a:solidFill>
        </p:spPr>
        <p:txBody>
          <a:bodyPr wrap="square" lIns="76176" tIns="38087" rIns="76176" bIns="38087">
            <a:spAutoFit/>
          </a:bodyPr>
          <a:lstStyle/>
          <a:p>
            <a:pPr defTabSz="761790" eaLnBrk="0" fontAlgn="base" hangingPunct="0">
              <a:spcBef>
                <a:spcPct val="0"/>
              </a:spcBef>
              <a:spcAft>
                <a:spcPct val="0"/>
              </a:spcAft>
            </a:pPr>
            <a:r>
              <a:rPr lang="es-ES_tradnl" sz="3300" dirty="0">
                <a:solidFill>
                  <a:prstClr val="white"/>
                </a:solidFill>
                <a:ea typeface="ＭＳ Ｐゴシック" charset="-128"/>
              </a:rPr>
              <a:t>   </a:t>
            </a:r>
          </a:p>
        </p:txBody>
      </p:sp>
      <p:sp>
        <p:nvSpPr>
          <p:cNvPr id="7" name="Rectángulo 13"/>
          <p:cNvSpPr/>
          <p:nvPr/>
        </p:nvSpPr>
        <p:spPr>
          <a:xfrm>
            <a:off x="6359342" y="4615119"/>
            <a:ext cx="2809054" cy="584749"/>
          </a:xfrm>
          <a:prstGeom prst="rect">
            <a:avLst/>
          </a:prstGeom>
        </p:spPr>
        <p:txBody>
          <a:bodyPr wrap="none" lIns="76176" tIns="38087" rIns="76176" bIns="38087">
            <a:spAutoFit/>
          </a:bodyPr>
          <a:lstStyle/>
          <a:p>
            <a:pPr defTabSz="761790" eaLnBrk="0" fontAlgn="base" hangingPunct="0">
              <a:spcBef>
                <a:spcPct val="0"/>
              </a:spcBef>
              <a:spcAft>
                <a:spcPct val="0"/>
              </a:spcAft>
            </a:pPr>
            <a:r>
              <a:rPr lang="es-ES_tradnl" sz="3300" b="1" dirty="0" smtClean="0">
                <a:solidFill>
                  <a:schemeClr val="bg1"/>
                </a:solidFill>
                <a:latin typeface="Arial Narrow" panose="020B0606020202030204" pitchFamily="34" charset="0"/>
                <a:ea typeface="ＭＳ Ｐゴシック" charset="-128"/>
              </a:rPr>
              <a:t>Workshop Agile</a:t>
            </a:r>
            <a:endParaRPr lang="es-ES_tradnl" sz="3300" b="1" dirty="0">
              <a:solidFill>
                <a:schemeClr val="bg1"/>
              </a:solidFill>
              <a:latin typeface="Arial Narrow" panose="020B0606020202030204" pitchFamily="34" charset="0"/>
              <a:ea typeface="ＭＳ Ｐゴシック" charset="-128"/>
            </a:endParaRPr>
          </a:p>
        </p:txBody>
      </p:sp>
      <p:sp>
        <p:nvSpPr>
          <p:cNvPr id="8" name="Rectángulo 16"/>
          <p:cNvSpPr/>
          <p:nvPr/>
        </p:nvSpPr>
        <p:spPr>
          <a:xfrm>
            <a:off x="6077090" y="4356038"/>
            <a:ext cx="163177" cy="113328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76176" tIns="38087" rIns="76176" bIns="38087" rtlCol="0" anchor="ctr"/>
          <a:lstStyle/>
          <a:p>
            <a:pPr algn="ctr" defTabSz="761790" eaLnBrk="0" fontAlgn="base" hangingPunct="0">
              <a:spcBef>
                <a:spcPct val="0"/>
              </a:spcBef>
              <a:spcAft>
                <a:spcPct val="0"/>
              </a:spcAft>
            </a:pPr>
            <a:endParaRPr lang="es-PE" sz="1500">
              <a:solidFill>
                <a:prstClr val="white"/>
              </a:solidFill>
            </a:endParaRPr>
          </a:p>
        </p:txBody>
      </p:sp>
      <p:pic>
        <p:nvPicPr>
          <p:cNvPr id="21" name="Imagen 20"/>
          <p:cNvPicPr>
            <a:picLocks noChangeAspect="1"/>
          </p:cNvPicPr>
          <p:nvPr/>
        </p:nvPicPr>
        <p:blipFill>
          <a:blip r:embed="rId5"/>
          <a:stretch>
            <a:fillRect/>
          </a:stretch>
        </p:blipFill>
        <p:spPr>
          <a:xfrm>
            <a:off x="9921395" y="6306427"/>
            <a:ext cx="1927536" cy="412461"/>
          </a:xfrm>
          <a:prstGeom prst="rect">
            <a:avLst/>
          </a:prstGeom>
        </p:spPr>
      </p:pic>
    </p:spTree>
    <p:extLst>
      <p:ext uri="{BB962C8B-B14F-4D97-AF65-F5344CB8AC3E}">
        <p14:creationId xmlns:p14="http://schemas.microsoft.com/office/powerpoint/2010/main" val="3236614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BA2D0F35-6AFB-4C41-B1D2-39D336FCBBB9}"/>
              </a:ext>
            </a:extLst>
          </p:cNvPr>
          <p:cNvSpPr/>
          <p:nvPr/>
        </p:nvSpPr>
        <p:spPr>
          <a:xfrm>
            <a:off x="781751" y="850983"/>
            <a:ext cx="10238508" cy="4524315"/>
          </a:xfrm>
          <a:prstGeom prst="rect">
            <a:avLst/>
          </a:prstGeom>
          <a:solidFill>
            <a:schemeClr val="accent2">
              <a:lumMod val="75000"/>
            </a:schemeClr>
          </a:solidFill>
        </p:spPr>
        <p:txBody>
          <a:bodyPr wrap="square">
            <a:spAutoFit/>
          </a:bodyPr>
          <a:lstStyle/>
          <a:p>
            <a:pPr algn="just" defTabSz="1219170">
              <a:defRPr/>
            </a:pPr>
            <a:r>
              <a:rPr lang="es-CO" sz="2400" b="1" dirty="0">
                <a:solidFill>
                  <a:srgbClr val="FFFF00"/>
                </a:solidFill>
                <a:latin typeface="Arial" panose="020B0604020202020204" pitchFamily="34" charset="0"/>
                <a:ea typeface="Tahoma" panose="020B0604030504040204" pitchFamily="34" charset="0"/>
                <a:cs typeface="Arial" panose="020B0604020202020204" pitchFamily="34" charset="0"/>
              </a:rPr>
              <a:t>"Ahora estamos todos en el negocio del Software"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Independientemente del servicio o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producto que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proporcionemos. Esto nos obliga a re-organizar como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estructuramos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y gestionamos nuestras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organizaciones [...] </a:t>
            </a:r>
          </a:p>
          <a:p>
            <a:pPr algn="just" defTabSz="1219170">
              <a:defRPr/>
            </a:pPr>
            <a:r>
              <a:rPr lang="es-CO" sz="2400" b="1" dirty="0">
                <a:solidFill>
                  <a:srgbClr val="FFFF00"/>
                </a:solidFill>
                <a:latin typeface="Arial" panose="020B0604020202020204" pitchFamily="34" charset="0"/>
                <a:ea typeface="Tahoma" panose="020B0604030504040204" pitchFamily="34" charset="0"/>
                <a:cs typeface="Arial" panose="020B0604020202020204" pitchFamily="34" charset="0"/>
              </a:rPr>
              <a:t>Las </a:t>
            </a:r>
            <a:r>
              <a:rPr lang="es-CO" sz="2400" b="1" dirty="0">
                <a:solidFill>
                  <a:srgbClr val="FFFF00"/>
                </a:solidFill>
                <a:latin typeface="Arial" panose="020B0604020202020204" pitchFamily="34" charset="0"/>
                <a:ea typeface="Tahoma" panose="020B0604030504040204" pitchFamily="34" charset="0"/>
                <a:cs typeface="Arial" panose="020B0604020202020204" pitchFamily="34" charset="0"/>
              </a:rPr>
              <a:t>decisiones se deben tomar </a:t>
            </a:r>
            <a:r>
              <a:rPr lang="es-CO" sz="2400" b="1" dirty="0">
                <a:solidFill>
                  <a:srgbClr val="FFFF00"/>
                </a:solidFill>
                <a:latin typeface="Arial" panose="020B0604020202020204" pitchFamily="34" charset="0"/>
                <a:ea typeface="Tahoma" panose="020B0604030504040204" pitchFamily="34" charset="0"/>
                <a:cs typeface="Arial" panose="020B0604020202020204" pitchFamily="34" charset="0"/>
              </a:rPr>
              <a:t>rápidamente </a:t>
            </a:r>
            <a:r>
              <a:rPr lang="es-CO" sz="2400" b="1" dirty="0">
                <a:solidFill>
                  <a:srgbClr val="FFFF00"/>
                </a:solidFill>
                <a:latin typeface="Arial" panose="020B0604020202020204" pitchFamily="34" charset="0"/>
                <a:ea typeface="Tahoma" panose="020B0604030504040204" pitchFamily="34" charset="0"/>
                <a:cs typeface="Arial" panose="020B0604020202020204" pitchFamily="34" charset="0"/>
              </a:rPr>
              <a:t>- las direcciones cambian de la noche a la </a:t>
            </a:r>
            <a:r>
              <a:rPr lang="es-CO" sz="2400" b="1" dirty="0">
                <a:solidFill>
                  <a:srgbClr val="FFFF00"/>
                </a:solidFill>
                <a:latin typeface="Arial" panose="020B0604020202020204" pitchFamily="34" charset="0"/>
                <a:ea typeface="Tahoma" panose="020B0604030504040204" pitchFamily="34" charset="0"/>
                <a:cs typeface="Arial" panose="020B0604020202020204" pitchFamily="34" charset="0"/>
              </a:rPr>
              <a:t>mañana</a:t>
            </a:r>
            <a:r>
              <a:rPr lang="es-CO" sz="2400" dirty="0">
                <a:solidFill>
                  <a:srgbClr val="FFFF00"/>
                </a:solidFill>
                <a:latin typeface="Arial" panose="020B0604020202020204" pitchFamily="34" charset="0"/>
                <a:ea typeface="Tahoma" panose="020B0604030504040204" pitchFamily="34" charset="0"/>
                <a:cs typeface="Arial" panose="020B0604020202020204" pitchFamily="34" charset="0"/>
              </a:rPr>
              <a:t>.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para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poder dar soporte a esta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optimización rápida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e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iterativa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de nuestros productos, </a:t>
            </a:r>
          </a:p>
          <a:p>
            <a:pPr algn="just" defTabSz="1219170">
              <a:defRPr/>
            </a:pP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la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organización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que financia,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gestionan,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provee y que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lideran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a nuestras personas deben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mostrar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el mismo nivel de agilidad.</a:t>
            </a:r>
          </a:p>
          <a:p>
            <a:pPr algn="just" defTabSz="1219170">
              <a:defRPr/>
            </a:pP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La frase </a:t>
            </a:r>
            <a:r>
              <a:rPr lang="es-CO" sz="2400" b="1" dirty="0">
                <a:solidFill>
                  <a:srgbClr val="FFFF00"/>
                </a:solidFill>
                <a:latin typeface="Arial" panose="020B0604020202020204" pitchFamily="34" charset="0"/>
                <a:ea typeface="Tahoma" panose="020B0604030504040204" pitchFamily="34" charset="0"/>
                <a:cs typeface="Arial" panose="020B0604020202020204" pitchFamily="34" charset="0"/>
              </a:rPr>
              <a:t>"Así </a:t>
            </a:r>
            <a:r>
              <a:rPr lang="es-CO" sz="2400" b="1" dirty="0">
                <a:solidFill>
                  <a:srgbClr val="FFFF00"/>
                </a:solidFill>
                <a:latin typeface="Arial" panose="020B0604020202020204" pitchFamily="34" charset="0"/>
                <a:ea typeface="Tahoma" panose="020B0604030504040204" pitchFamily="34" charset="0"/>
                <a:cs typeface="Arial" panose="020B0604020202020204" pitchFamily="34" charset="0"/>
              </a:rPr>
              <a:t>es que se ha hecho siempre"</a:t>
            </a:r>
            <a:r>
              <a:rPr lang="es-CO" sz="2400" dirty="0">
                <a:solidFill>
                  <a:srgbClr val="FFFF00"/>
                </a:solidFill>
                <a:latin typeface="Arial" panose="020B0604020202020204" pitchFamily="34" charset="0"/>
                <a:ea typeface="Tahoma" panose="020B0604030504040204" pitchFamily="34" charset="0"/>
                <a:cs typeface="Arial" panose="020B0604020202020204" pitchFamily="34" charset="0"/>
              </a:rPr>
              <a:t>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es algo que pone a la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gestión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de la empresa en conflicto directo con la capacidad de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ejecución </a:t>
            </a:r>
            <a:r>
              <a:rPr lang="es-CO" sz="2400" dirty="0">
                <a:solidFill>
                  <a:schemeClr val="bg1"/>
                </a:solidFill>
                <a:latin typeface="Arial" panose="020B0604020202020204" pitchFamily="34" charset="0"/>
                <a:ea typeface="Tahoma" panose="020B0604030504040204" pitchFamily="34" charset="0"/>
                <a:cs typeface="Arial" panose="020B0604020202020204" pitchFamily="34" charset="0"/>
              </a:rPr>
              <a:t>de sus equipos</a:t>
            </a:r>
          </a:p>
        </p:txBody>
      </p:sp>
      <p:sp>
        <p:nvSpPr>
          <p:cNvPr id="26" name="Rectángulo 25">
            <a:extLst>
              <a:ext uri="{FF2B5EF4-FFF2-40B4-BE49-F238E27FC236}">
                <a16:creationId xmlns:a16="http://schemas.microsoft.com/office/drawing/2014/main" id="{32C7E81D-BD07-402C-8ED2-7E44591BCB99}"/>
              </a:ext>
            </a:extLst>
          </p:cNvPr>
          <p:cNvSpPr/>
          <p:nvPr/>
        </p:nvSpPr>
        <p:spPr>
          <a:xfrm>
            <a:off x="8006828" y="128481"/>
            <a:ext cx="3667992" cy="584775"/>
          </a:xfrm>
          <a:prstGeom prst="rect">
            <a:avLst/>
          </a:prstGeom>
        </p:spPr>
        <p:txBody>
          <a:bodyPr wrap="none">
            <a:spAutoFit/>
          </a:bodyPr>
          <a:lstStyle/>
          <a:p>
            <a:pPr defTabSz="914377">
              <a:defRPr/>
            </a:pPr>
            <a:r>
              <a:rPr lang="es-CO" sz="3200" b="1" dirty="0">
                <a:solidFill>
                  <a:srgbClr val="095195"/>
                </a:solidFill>
                <a:latin typeface="Arial" panose="020B0604020202020204" pitchFamily="34" charset="0"/>
                <a:ea typeface="Tahoma" panose="020B0604030504040204" pitchFamily="34" charset="0"/>
                <a:cs typeface="Arial" panose="020B0604020202020204" pitchFamily="34" charset="0"/>
              </a:rPr>
              <a:t>Organización </a:t>
            </a:r>
            <a:r>
              <a:rPr lang="es-CO" sz="3200" b="1" dirty="0">
                <a:solidFill>
                  <a:srgbClr val="095195"/>
                </a:solidFill>
                <a:latin typeface="Arial" panose="020B0604020202020204" pitchFamily="34" charset="0"/>
                <a:ea typeface="Tahoma" panose="020B0604030504040204" pitchFamily="34" charset="0"/>
                <a:cs typeface="Arial" panose="020B0604020202020204" pitchFamily="34" charset="0"/>
              </a:rPr>
              <a:t>Á</a:t>
            </a:r>
            <a:r>
              <a:rPr lang="es-CO" sz="3200" b="1" dirty="0">
                <a:solidFill>
                  <a:srgbClr val="095195"/>
                </a:solidFill>
                <a:latin typeface="Arial" panose="020B0604020202020204" pitchFamily="34" charset="0"/>
                <a:ea typeface="Tahoma" panose="020B0604030504040204" pitchFamily="34" charset="0"/>
                <a:cs typeface="Arial" panose="020B0604020202020204" pitchFamily="34" charset="0"/>
              </a:rPr>
              <a:t>gil</a:t>
            </a:r>
            <a:endParaRPr lang="es-CO" sz="2667" dirty="0">
              <a:solidFill>
                <a:prstClr val="black"/>
              </a:solidFill>
              <a:latin typeface="Calibri" panose="020F0502020204030204"/>
            </a:endParaRPr>
          </a:p>
        </p:txBody>
      </p:sp>
      <p:sp>
        <p:nvSpPr>
          <p:cNvPr id="3" name="CuadroTexto 2"/>
          <p:cNvSpPr txBox="1"/>
          <p:nvPr/>
        </p:nvSpPr>
        <p:spPr>
          <a:xfrm>
            <a:off x="511717" y="5717202"/>
            <a:ext cx="3996607" cy="338554"/>
          </a:xfrm>
          <a:prstGeom prst="rect">
            <a:avLst/>
          </a:prstGeom>
          <a:noFill/>
        </p:spPr>
        <p:txBody>
          <a:bodyPr wrap="none" rtlCol="0">
            <a:spAutoFit/>
          </a:bodyPr>
          <a:lstStyle/>
          <a:p>
            <a:r>
              <a:rPr lang="es-CO" sz="1600" b="1" dirty="0">
                <a:latin typeface="Arial" panose="020B0604020202020204" pitchFamily="34" charset="0"/>
                <a:cs typeface="Arial" panose="020B0604020202020204" pitchFamily="34" charset="0"/>
              </a:rPr>
              <a:t>Jeff </a:t>
            </a:r>
            <a:r>
              <a:rPr lang="es-CO" sz="1600" b="1" dirty="0" err="1">
                <a:latin typeface="Arial" panose="020B0604020202020204" pitchFamily="34" charset="0"/>
                <a:cs typeface="Arial" panose="020B0604020202020204" pitchFamily="34" charset="0"/>
              </a:rPr>
              <a:t>Gothelf</a:t>
            </a:r>
            <a:r>
              <a:rPr lang="es-CO" sz="1600" b="1" dirty="0">
                <a:latin typeface="Arial" panose="020B0604020202020204" pitchFamily="34" charset="0"/>
                <a:cs typeface="Arial" panose="020B0604020202020204" pitchFamily="34" charset="0"/>
              </a:rPr>
              <a:t> – Harvard Business </a:t>
            </a:r>
            <a:r>
              <a:rPr lang="es-CO" sz="1600" b="1" dirty="0" err="1">
                <a:latin typeface="Arial" panose="020B0604020202020204" pitchFamily="34" charset="0"/>
                <a:cs typeface="Arial" panose="020B0604020202020204" pitchFamily="34" charset="0"/>
              </a:rPr>
              <a:t>review</a:t>
            </a:r>
            <a:endParaRPr lang="es-CO" sz="1600" b="1" dirty="0">
              <a:latin typeface="Arial" panose="020B0604020202020204" pitchFamily="34" charset="0"/>
              <a:cs typeface="Arial" panose="020B0604020202020204" pitchFamily="34" charset="0"/>
            </a:endParaRPr>
          </a:p>
        </p:txBody>
      </p:sp>
      <p:sp>
        <p:nvSpPr>
          <p:cNvPr id="6" name="Rectángulo 5"/>
          <p:cNvSpPr/>
          <p:nvPr/>
        </p:nvSpPr>
        <p:spPr>
          <a:xfrm>
            <a:off x="511716" y="6077753"/>
            <a:ext cx="8025530" cy="461665"/>
          </a:xfrm>
          <a:prstGeom prst="rect">
            <a:avLst/>
          </a:prstGeom>
        </p:spPr>
        <p:txBody>
          <a:bodyPr wrap="none">
            <a:spAutoFit/>
          </a:bodyPr>
          <a:lstStyle/>
          <a:p>
            <a:r>
              <a:rPr lang="es-CO" sz="2400" dirty="0"/>
              <a:t>https://hbr.org/2014/11/bring-agile-to-the-whole-organization</a:t>
            </a: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6980" y="5530831"/>
            <a:ext cx="1093844" cy="1093844"/>
          </a:xfrm>
          <a:prstGeom prst="rect">
            <a:avLst/>
          </a:prstGeom>
        </p:spPr>
      </p:pic>
    </p:spTree>
    <p:extLst>
      <p:ext uri="{BB962C8B-B14F-4D97-AF65-F5344CB8AC3E}">
        <p14:creationId xmlns:p14="http://schemas.microsoft.com/office/powerpoint/2010/main" val="5366449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388" y="277457"/>
            <a:ext cx="10515600" cy="1325563"/>
          </a:xfrm>
        </p:spPr>
        <p:txBody>
          <a:bodyPr>
            <a:normAutofit/>
          </a:bodyPr>
          <a:lstStyle/>
          <a:p>
            <a:r>
              <a:rPr lang="es-CO" sz="7200" dirty="0" smtClean="0">
                <a:solidFill>
                  <a:schemeClr val="accent1">
                    <a:lumMod val="75000"/>
                  </a:schemeClr>
                </a:solidFill>
                <a:latin typeface="+mn-lt"/>
              </a:rPr>
              <a:t>Marco Ágil</a:t>
            </a:r>
            <a:endParaRPr lang="es-CO" sz="7200" dirty="0">
              <a:solidFill>
                <a:schemeClr val="accent1">
                  <a:lumMod val="75000"/>
                </a:schemeClr>
              </a:solidFill>
              <a:latin typeface="+mn-lt"/>
            </a:endParaRPr>
          </a:p>
        </p:txBody>
      </p:sp>
    </p:spTree>
    <p:extLst>
      <p:ext uri="{BB962C8B-B14F-4D97-AF65-F5344CB8AC3E}">
        <p14:creationId xmlns:p14="http://schemas.microsoft.com/office/powerpoint/2010/main" val="2975878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ttps://i2.wp.com/julibetancur.files.wordpress.com/2015/08/scrum.png?w=1000&amp;h=&amp;crop&amp;ssl=1"/>
          <p:cNvPicPr>
            <a:picLocks noChangeAspect="1" noChangeArrowheads="1"/>
          </p:cNvPicPr>
          <p:nvPr/>
        </p:nvPicPr>
        <p:blipFill rotWithShape="1">
          <a:blip r:embed="rId2">
            <a:extLst>
              <a:ext uri="{28A0092B-C50C-407E-A947-70E740481C1C}">
                <a14:useLocalDpi xmlns:a14="http://schemas.microsoft.com/office/drawing/2010/main" val="0"/>
              </a:ext>
            </a:extLst>
          </a:blip>
          <a:srcRect l="2467" t="1814" r="4981" b="1814"/>
          <a:stretch/>
        </p:blipFill>
        <p:spPr bwMode="auto">
          <a:xfrm>
            <a:off x="1445343" y="408428"/>
            <a:ext cx="9175257" cy="6199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8356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231184" y="105216"/>
            <a:ext cx="7491377" cy="1039696"/>
          </a:xfrm>
        </p:spPr>
        <p:txBody>
          <a:bodyPr>
            <a:normAutofit/>
          </a:bodyPr>
          <a:lstStyle/>
          <a:p>
            <a:r>
              <a:rPr lang="es-ES" sz="4000" b="1" dirty="0" smtClean="0">
                <a:solidFill>
                  <a:schemeClr val="accent1">
                    <a:lumMod val="75000"/>
                  </a:schemeClr>
                </a:solidFill>
                <a:latin typeface="Arial" panose="020B0604020202020204" pitchFamily="34" charset="0"/>
                <a:cs typeface="Arial" panose="020B0604020202020204" pitchFamily="34" charset="0"/>
              </a:rPr>
              <a:t>Scrum </a:t>
            </a:r>
            <a:r>
              <a:rPr lang="es-ES" sz="4000" b="1" dirty="0">
                <a:solidFill>
                  <a:schemeClr val="accent1">
                    <a:lumMod val="75000"/>
                  </a:schemeClr>
                </a:solidFill>
                <a:latin typeface="Arial" panose="020B0604020202020204" pitchFamily="34" charset="0"/>
                <a:cs typeface="Arial" panose="020B0604020202020204" pitchFamily="34" charset="0"/>
              </a:rPr>
              <a:t>Master</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161488" y="911099"/>
            <a:ext cx="10826302"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431093" y="4535004"/>
            <a:ext cx="3687580" cy="1323439"/>
          </a:xfrm>
          <a:prstGeom prst="rect">
            <a:avLst/>
          </a:prstGeom>
        </p:spPr>
        <p:txBody>
          <a:bodyPr wrap="square">
            <a:spAutoFit/>
          </a:bodyPr>
          <a:lstStyle/>
          <a:p>
            <a:pPr algn="just">
              <a:buNone/>
            </a:pPr>
            <a:r>
              <a:rPr lang="es-ES" altLang="en-US" sz="1600" dirty="0">
                <a:solidFill>
                  <a:schemeClr val="tx1">
                    <a:lumMod val="95000"/>
                    <a:lumOff val="5000"/>
                  </a:schemeClr>
                </a:solidFill>
                <a:latin typeface="Arial" panose="020B0604020202020204" pitchFamily="34" charset="0"/>
                <a:cs typeface="Arial" panose="020B0604020202020204" pitchFamily="34" charset="0"/>
              </a:rPr>
              <a:t>Es el líder servicial del equipo ágil, es la persona encargada de guiar la adopción del </a:t>
            </a:r>
            <a:r>
              <a:rPr lang="es-ES" altLang="en-US" sz="1600" dirty="0" err="1">
                <a:solidFill>
                  <a:schemeClr val="tx1">
                    <a:lumMod val="95000"/>
                    <a:lumOff val="5000"/>
                  </a:schemeClr>
                </a:solidFill>
                <a:latin typeface="Arial" panose="020B0604020202020204" pitchFamily="34" charset="0"/>
                <a:cs typeface="Arial" panose="020B0604020202020204" pitchFamily="34" charset="0"/>
              </a:rPr>
              <a:t>framework</a:t>
            </a:r>
            <a:r>
              <a:rPr lang="es-ES" altLang="en-US" sz="1600" dirty="0">
                <a:solidFill>
                  <a:schemeClr val="tx1">
                    <a:lumMod val="95000"/>
                    <a:lumOff val="5000"/>
                  </a:schemeClr>
                </a:solidFill>
                <a:latin typeface="Arial" panose="020B0604020202020204" pitchFamily="34" charset="0"/>
                <a:cs typeface="Arial" panose="020B0604020202020204" pitchFamily="34" charset="0"/>
              </a:rPr>
              <a:t> de trabajo ágil, también apoya al equipo para solucionar o escalar impedimentos.</a:t>
            </a:r>
          </a:p>
        </p:txBody>
      </p:sp>
      <p:sp>
        <p:nvSpPr>
          <p:cNvPr id="10" name="Rectángulo 9">
            <a:extLst>
              <a:ext uri="{FF2B5EF4-FFF2-40B4-BE49-F238E27FC236}">
                <a16:creationId xmlns:a16="http://schemas.microsoft.com/office/drawing/2014/main" id="{273A567A-CBB4-4854-A6B7-41AE8156BD2F}"/>
              </a:ext>
            </a:extLst>
          </p:cNvPr>
          <p:cNvSpPr/>
          <p:nvPr/>
        </p:nvSpPr>
        <p:spPr>
          <a:xfrm>
            <a:off x="231184" y="1627120"/>
            <a:ext cx="4105930" cy="4334335"/>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dirty="0">
                <a:solidFill>
                  <a:schemeClr val="tx1">
                    <a:lumMod val="95000"/>
                    <a:lumOff val="5000"/>
                  </a:schemeClr>
                </a:solidFill>
                <a:latin typeface="Arial" panose="020B0604020202020204" pitchFamily="34" charset="0"/>
                <a:cs typeface="Arial" panose="020B0604020202020204" pitchFamily="34" charset="0"/>
              </a:rPr>
              <a:t>Facilitar las ceremonias durante la iteración.</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Enseñar </a:t>
            </a:r>
            <a:r>
              <a:rPr lang="es-ES" altLang="en-US" dirty="0">
                <a:solidFill>
                  <a:schemeClr val="tx1">
                    <a:lumMod val="95000"/>
                    <a:lumOff val="5000"/>
                  </a:schemeClr>
                </a:solidFill>
                <a:latin typeface="Arial" panose="020B0604020202020204" pitchFamily="34" charset="0"/>
                <a:cs typeface="Arial" panose="020B0604020202020204" pitchFamily="34" charset="0"/>
              </a:rPr>
              <a:t>el </a:t>
            </a:r>
            <a:r>
              <a:rPr lang="es-ES" altLang="en-US" dirty="0" err="1">
                <a:solidFill>
                  <a:schemeClr val="tx1">
                    <a:lumMod val="95000"/>
                    <a:lumOff val="5000"/>
                  </a:schemeClr>
                </a:solidFill>
                <a:latin typeface="Arial" panose="020B0604020202020204" pitchFamily="34" charset="0"/>
                <a:cs typeface="Arial" panose="020B0604020202020204" pitchFamily="34" charset="0"/>
              </a:rPr>
              <a:t>framework</a:t>
            </a:r>
            <a:r>
              <a:rPr lang="es-ES" altLang="en-US" dirty="0">
                <a:solidFill>
                  <a:schemeClr val="tx1">
                    <a:lumMod val="95000"/>
                    <a:lumOff val="5000"/>
                  </a:schemeClr>
                </a:solidFill>
                <a:latin typeface="Arial" panose="020B0604020202020204" pitchFamily="34" charset="0"/>
                <a:cs typeface="Arial" panose="020B0604020202020204" pitchFamily="34" charset="0"/>
              </a:rPr>
              <a:t> ágil al equipo.</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Gestionar </a:t>
            </a:r>
            <a:r>
              <a:rPr lang="es-ES" altLang="en-US" dirty="0">
                <a:solidFill>
                  <a:schemeClr val="tx1">
                    <a:lumMod val="95000"/>
                    <a:lumOff val="5000"/>
                  </a:schemeClr>
                </a:solidFill>
                <a:latin typeface="Arial" panose="020B0604020202020204" pitchFamily="34" charset="0"/>
                <a:cs typeface="Arial" panose="020B0604020202020204" pitchFamily="34" charset="0"/>
              </a:rPr>
              <a:t>impedimentos.</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Escalar </a:t>
            </a:r>
            <a:r>
              <a:rPr lang="es-ES" altLang="en-US" dirty="0">
                <a:solidFill>
                  <a:schemeClr val="tx1">
                    <a:lumMod val="95000"/>
                    <a:lumOff val="5000"/>
                  </a:schemeClr>
                </a:solidFill>
                <a:latin typeface="Arial" panose="020B0604020202020204" pitchFamily="34" charset="0"/>
                <a:cs typeface="Arial" panose="020B0604020202020204" pitchFamily="34" charset="0"/>
              </a:rPr>
              <a:t>Impedimentos que no estén a su alcance.</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Proteger </a:t>
            </a:r>
            <a:r>
              <a:rPr lang="es-ES" altLang="en-US" dirty="0">
                <a:solidFill>
                  <a:schemeClr val="tx1">
                    <a:lumMod val="95000"/>
                    <a:lumOff val="5000"/>
                  </a:schemeClr>
                </a:solidFill>
                <a:latin typeface="Arial" panose="020B0604020202020204" pitchFamily="34" charset="0"/>
                <a:cs typeface="Arial" panose="020B0604020202020204" pitchFamily="34" charset="0"/>
              </a:rPr>
              <a:t>al equipo de personas y situaciones </a:t>
            </a:r>
            <a:r>
              <a:rPr lang="es-ES" altLang="en-US" dirty="0" smtClean="0">
                <a:solidFill>
                  <a:schemeClr val="tx1">
                    <a:lumMod val="95000"/>
                    <a:lumOff val="5000"/>
                  </a:schemeClr>
                </a:solidFill>
                <a:latin typeface="Arial" panose="020B0604020202020204" pitchFamily="34" charset="0"/>
                <a:cs typeface="Arial" panose="020B0604020202020204" pitchFamily="34" charset="0"/>
              </a:rPr>
              <a:t>externas </a:t>
            </a:r>
            <a:r>
              <a:rPr lang="es-ES" altLang="en-US" dirty="0">
                <a:solidFill>
                  <a:schemeClr val="tx1">
                    <a:lumMod val="95000"/>
                    <a:lumOff val="5000"/>
                  </a:schemeClr>
                </a:solidFill>
                <a:latin typeface="Arial" panose="020B0604020202020204" pitchFamily="34" charset="0"/>
                <a:cs typeface="Arial" panose="020B0604020202020204" pitchFamily="34" charset="0"/>
              </a:rPr>
              <a:t>que puedan afectar la productividad del mismo.</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Acompañar </a:t>
            </a:r>
            <a:r>
              <a:rPr lang="es-ES" altLang="en-US" dirty="0">
                <a:solidFill>
                  <a:schemeClr val="tx1">
                    <a:lumMod val="95000"/>
                    <a:lumOff val="5000"/>
                  </a:schemeClr>
                </a:solidFill>
                <a:latin typeface="Arial" panose="020B0604020202020204" pitchFamily="34" charset="0"/>
                <a:cs typeface="Arial" panose="020B0604020202020204" pitchFamily="34" charset="0"/>
              </a:rPr>
              <a:t>al PO, para que gestione un buen Backlog.</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Asegurar </a:t>
            </a:r>
            <a:r>
              <a:rPr lang="es-ES" altLang="en-US" dirty="0">
                <a:solidFill>
                  <a:schemeClr val="tx1">
                    <a:lumMod val="95000"/>
                    <a:lumOff val="5000"/>
                  </a:schemeClr>
                </a:solidFill>
                <a:latin typeface="Arial" panose="020B0604020202020204" pitchFamily="34" charset="0"/>
                <a:cs typeface="Arial" panose="020B0604020202020204" pitchFamily="34" charset="0"/>
              </a:rPr>
              <a:t>que el equipo cuente las herramientas necesarias para el desarrollo de la </a:t>
            </a:r>
            <a:r>
              <a:rPr lang="es-ES" altLang="en-US" dirty="0" smtClean="0">
                <a:solidFill>
                  <a:schemeClr val="tx1">
                    <a:lumMod val="95000"/>
                    <a:lumOff val="5000"/>
                  </a:schemeClr>
                </a:solidFill>
                <a:latin typeface="Arial" panose="020B0604020202020204" pitchFamily="34" charset="0"/>
                <a:cs typeface="Arial" panose="020B0604020202020204" pitchFamily="34" charset="0"/>
              </a:rPr>
              <a:t>Sprint</a:t>
            </a:r>
            <a:r>
              <a:rPr lang="es-ES" altLang="en-US" sz="1600" dirty="0" smtClean="0">
                <a:solidFill>
                  <a:schemeClr val="tx1">
                    <a:lumMod val="95000"/>
                    <a:lumOff val="5000"/>
                  </a:schemeClr>
                </a:solidFill>
                <a:latin typeface="Arial" panose="020B0604020202020204" pitchFamily="34" charset="0"/>
                <a:cs typeface="Arial" panose="020B0604020202020204" pitchFamily="34" charset="0"/>
              </a:rPr>
              <a:t>.</a:t>
            </a:r>
            <a:endParaRPr lang="es-ES" altLang="en-US" sz="1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228362" y="1068869"/>
            <a:ext cx="1882179" cy="576050"/>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Funciones</a:t>
            </a:r>
            <a:endParaRPr lang="es-CO" sz="2400" b="1" dirty="0">
              <a:latin typeface="Arial" panose="020B0604020202020204" pitchFamily="34" charset="0"/>
              <a:cs typeface="Arial" panose="020B0604020202020204" pitchFamily="34" charset="0"/>
            </a:endParaRPr>
          </a:p>
        </p:txBody>
      </p:sp>
      <p:sp>
        <p:nvSpPr>
          <p:cNvPr id="9" name="Rectángulo 8">
            <a:extLst>
              <a:ext uri="{FF2B5EF4-FFF2-40B4-BE49-F238E27FC236}">
                <a16:creationId xmlns:a16="http://schemas.microsoft.com/office/drawing/2014/main" id="{D8F665BA-94D0-42F7-8885-B8959BD50097}"/>
              </a:ext>
            </a:extLst>
          </p:cNvPr>
          <p:cNvSpPr/>
          <p:nvPr/>
        </p:nvSpPr>
        <p:spPr>
          <a:xfrm>
            <a:off x="8238593" y="1627120"/>
            <a:ext cx="3768528" cy="4334335"/>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dirty="0">
                <a:solidFill>
                  <a:srgbClr val="575756"/>
                </a:solidFill>
                <a:latin typeface="Arial" panose="020B0604020202020204" pitchFamily="34" charset="0"/>
                <a:cs typeface="Arial" panose="020B0604020202020204" pitchFamily="34" charset="0"/>
              </a:rPr>
              <a:t>Garantizar el buen uso de los marcos de trabajo y herramientas  ágiles y guiar al equipo Scrum a lograr los objetivos del proyecto o servicio basándose en las buenas practicas.</a:t>
            </a:r>
          </a:p>
          <a:p>
            <a:pPr marL="171450" indent="-171450">
              <a:buFont typeface="Arial" panose="020B0604020202020204" pitchFamily="34" charset="0"/>
              <a:buChar char="•"/>
            </a:pPr>
            <a:endParaRPr lang="es-ES" altLang="en-US"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dirty="0">
                <a:solidFill>
                  <a:srgbClr val="575756"/>
                </a:solidFill>
                <a:latin typeface="Arial" panose="020B0604020202020204" pitchFamily="34" charset="0"/>
                <a:cs typeface="Arial" panose="020B0604020202020204" pitchFamily="34" charset="0"/>
                <a:sym typeface="+mn-ea"/>
              </a:rPr>
              <a:t>Ser un agente de cambio, comprometido a generar cultura ágil.</a:t>
            </a:r>
            <a:endParaRPr lang="es-ES" altLang="en-US" dirty="0">
              <a:solidFill>
                <a:srgbClr val="575756"/>
              </a:solidFill>
              <a:latin typeface="Arial" panose="020B0604020202020204" pitchFamily="34" charset="0"/>
              <a:cs typeface="Arial" panose="020B0604020202020204" pitchFamily="34" charset="0"/>
            </a:endParaRP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8340436" y="1098409"/>
            <a:ext cx="3069705" cy="579263"/>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Responsabilidades</a:t>
            </a:r>
            <a:endParaRPr lang="es-CO" sz="2400" b="1"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82C83780-CDC4-48A7-9023-481285AA0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6595" y="1911114"/>
            <a:ext cx="2556616" cy="2556616"/>
          </a:xfrm>
          <a:prstGeom prst="rect">
            <a:avLst/>
          </a:prstGeom>
        </p:spPr>
      </p:pic>
    </p:spTree>
    <p:extLst>
      <p:ext uri="{BB962C8B-B14F-4D97-AF65-F5344CB8AC3E}">
        <p14:creationId xmlns:p14="http://schemas.microsoft.com/office/powerpoint/2010/main" val="20752070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328419" y="69512"/>
            <a:ext cx="10515600" cy="1325563"/>
          </a:xfrm>
        </p:spPr>
        <p:txBody>
          <a:bodyPr>
            <a:normAutofit/>
          </a:bodyPr>
          <a:lstStyle/>
          <a:p>
            <a:r>
              <a:rPr lang="es-ES" sz="4000" b="1" dirty="0" smtClean="0">
                <a:solidFill>
                  <a:schemeClr val="accent1">
                    <a:lumMod val="75000"/>
                  </a:schemeClr>
                </a:solidFill>
                <a:latin typeface="Arial" panose="020B0604020202020204" pitchFamily="34" charset="0"/>
                <a:cs typeface="Arial" panose="020B0604020202020204" pitchFamily="34" charset="0"/>
              </a:rPr>
              <a:t> </a:t>
            </a:r>
            <a:r>
              <a:rPr lang="es-ES" sz="4000" b="1" dirty="0">
                <a:solidFill>
                  <a:schemeClr val="accent1">
                    <a:lumMod val="75000"/>
                  </a:schemeClr>
                </a:solidFill>
                <a:latin typeface="Arial" panose="020B0604020202020204" pitchFamily="34" charset="0"/>
                <a:cs typeface="Arial" panose="020B0604020202020204" pitchFamily="34" charset="0"/>
              </a:rPr>
              <a:t>Product Owner</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23866" y="4763034"/>
            <a:ext cx="3466780" cy="107721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altLang="en-US" sz="16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Es el dueño del </a:t>
            </a:r>
            <a:r>
              <a:rPr kumimoji="0" lang="es-ES" altLang="en-US" sz="1600" b="0" i="0" u="none" strike="noStrike" kern="1200" cap="none" spc="0" normalizeH="0" baseline="0" noProof="0" dirty="0" smtClean="0">
                <a:ln>
                  <a:noFill/>
                </a:ln>
                <a:effectLst/>
                <a:uLnTx/>
                <a:uFillTx/>
                <a:latin typeface="Arial" panose="020B0604020202020204" pitchFamily="34" charset="0"/>
                <a:ea typeface="+mn-ea"/>
                <a:cs typeface="Arial" panose="020B0604020202020204" pitchFamily="34" charset="0"/>
              </a:rPr>
              <a:t>producto, </a:t>
            </a:r>
            <a:r>
              <a:rPr kumimoji="0" lang="es-ES" altLang="en-US" sz="16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la persona encargada de transmitir la necesidad y la visión del negocio al equipo.</a:t>
            </a: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574315" y="1624595"/>
            <a:ext cx="3298419" cy="4526849"/>
            <a:chOff x="5708514" y="1270721"/>
            <a:chExt cx="5584790" cy="4358294"/>
          </a:xfrm>
        </p:grpSpPr>
        <p:sp>
          <p:nvSpPr>
            <p:cNvPr id="10" name="Rectángulo 9">
              <a:extLst>
                <a:ext uri="{FF2B5EF4-FFF2-40B4-BE49-F238E27FC236}">
                  <a16:creationId xmlns:a16="http://schemas.microsoft.com/office/drawing/2014/main" id="{273A567A-CBB4-4854-A6B7-41AE8156BD2F}"/>
                </a:ext>
              </a:extLst>
            </p:cNvPr>
            <p:cNvSpPr/>
            <p:nvPr/>
          </p:nvSpPr>
          <p:spPr>
            <a:xfrm>
              <a:off x="5708514" y="1694694"/>
              <a:ext cx="5584790" cy="3934321"/>
            </a:xfrm>
            <a:prstGeom prst="rect">
              <a:avLst/>
            </a:prstGeom>
            <a:noFill/>
            <a:ln>
              <a:solidFill>
                <a:srgbClr val="002060"/>
              </a:solidFill>
            </a:ln>
          </p:spPr>
          <p:style>
            <a:lnRef idx="0">
              <a:scrgbClr r="0" g="0" b="0"/>
            </a:lnRef>
            <a:fillRef idx="0">
              <a:scrgbClr r="0" g="0" b="0"/>
            </a:fillRef>
            <a:effectRef idx="0">
              <a:scrgbClr r="0" g="0" b="0"/>
            </a:effectRef>
            <a:fontRef idx="minor">
              <a:schemeClr val="lt1"/>
            </a:fontRef>
          </p:style>
          <p:txBody>
            <a:bodyPr rtlCol="0" anchor="ct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Realizar el entendimiento del producto al equipo de una manera clara y especifica.</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Crear</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mantener y gestionar el backlog del equipo. priorizar con base en el valor del negocio.</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Acompañar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al equipo en la implementación del producto, para aclarar dudas.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Escribir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las HU, donde se especifique de  forma clara y completa,  las funcionalidades solicitadas.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sym typeface="+mn-ea"/>
                </a:rPr>
                <a:t>Definir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el alcance del MVP a nivel equipo</a:t>
              </a:r>
              <a:r>
                <a:rPr kumimoji="0" lang="es-ES" alt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a:t>
              </a:r>
              <a:endParaRPr kumimoji="0" lang="es-ES" alt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4" y="1270721"/>
              <a:ext cx="3187025"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Funciones</a:t>
              </a:r>
              <a:endParaRPr kumimoji="0" lang="es-CO"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7734300" y="1624595"/>
            <a:ext cx="4025077" cy="4542051"/>
            <a:chOff x="5659903" y="4485892"/>
            <a:chExt cx="3722815" cy="4348672"/>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3912496"/>
            </a:xfrm>
            <a:prstGeom prst="rect">
              <a:avLst/>
            </a:prstGeom>
            <a:noFill/>
            <a:ln>
              <a:solidFill>
                <a:srgbClr val="002060"/>
              </a:solidFill>
            </a:ln>
          </p:spPr>
          <p:style>
            <a:lnRef idx="0">
              <a:scrgbClr r="0" g="0" b="0"/>
            </a:lnRef>
            <a:fillRef idx="0">
              <a:scrgbClr r="0" g="0" b="0"/>
            </a:fillRef>
            <a:effectRef idx="0">
              <a:scrgbClr r="0" g="0" b="0"/>
            </a:effectRef>
            <a:fontRef idx="minor">
              <a:schemeClr val="lt1"/>
            </a:fontRef>
          </p:style>
          <p:txBody>
            <a:bodyPr rtlCol="0" anchor="ct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Acompañar al equipo, durante la </a:t>
              </a: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sprint,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para asegurar que el entendimiento de su necesidad y de la solución es claro.</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Guiar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al equipo, para tener un foco  en común de acuerdo a la priorización del backlog.</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Apoyar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al Scrum Master en la gestión de impedimentos, en casos que se requiera.</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Conocer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estado real del avance del proyecto.</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Asistir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 los eventos y/o ceremonias, en los cuales se requiera su participación.</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Facilitar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información necesaria, para el desarrollo del incremento.</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Mantener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el Backlog, siempre visible y actualizado para el equipo.</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485892"/>
              <a:ext cx="3124990"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Responsabilidades</a:t>
              </a:r>
              <a:endParaRPr kumimoji="0" lang="es-CO"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pic>
        <p:nvPicPr>
          <p:cNvPr id="7" name="Imagen 6">
            <a:extLst>
              <a:ext uri="{FF2B5EF4-FFF2-40B4-BE49-F238E27FC236}">
                <a16:creationId xmlns:a16="http://schemas.microsoft.com/office/drawing/2014/main" id="{FE02F52C-4745-4E2E-B86C-4A33C854F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519" y="1395075"/>
            <a:ext cx="3223126" cy="3223126"/>
          </a:xfrm>
          <a:prstGeom prst="rect">
            <a:avLst/>
          </a:prstGeom>
        </p:spPr>
      </p:pic>
    </p:spTree>
    <p:extLst>
      <p:ext uri="{BB962C8B-B14F-4D97-AF65-F5344CB8AC3E}">
        <p14:creationId xmlns:p14="http://schemas.microsoft.com/office/powerpoint/2010/main" val="770948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62728"/>
            <a:ext cx="10515600" cy="1325563"/>
          </a:xfrm>
        </p:spPr>
        <p:txBody>
          <a:bodyPr>
            <a:normAutofit/>
          </a:bodyPr>
          <a:lstStyle/>
          <a:p>
            <a:r>
              <a:rPr lang="es-ES" sz="4000" b="1" dirty="0" smtClean="0">
                <a:solidFill>
                  <a:srgbClr val="AD198D"/>
                </a:solidFill>
                <a:latin typeface="Arial" panose="020B0604020202020204" pitchFamily="34" charset="0"/>
                <a:cs typeface="Arial" panose="020B0604020202020204" pitchFamily="34" charset="0"/>
              </a:rPr>
              <a:t>Scrum </a:t>
            </a:r>
            <a:r>
              <a:rPr lang="es-ES" sz="4000" b="1" dirty="0" err="1" smtClean="0">
                <a:solidFill>
                  <a:srgbClr val="AD198D"/>
                </a:solidFill>
                <a:latin typeface="Arial" panose="020B0604020202020204" pitchFamily="34" charset="0"/>
                <a:cs typeface="Arial" panose="020B0604020202020204" pitchFamily="34" charset="0"/>
              </a:rPr>
              <a:t>Team</a:t>
            </a:r>
            <a:endParaRPr lang="es-ES" sz="4000" b="1" dirty="0">
              <a:solidFill>
                <a:srgbClr val="AD198D"/>
              </a:solidFill>
              <a:latin typeface="Arial" panose="020B0604020202020204" pitchFamily="34" charset="0"/>
              <a:cs typeface="Arial" panose="020B0604020202020204" pitchFamily="34" charset="0"/>
            </a:endParaRP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601109"/>
            <a:ext cx="3722815" cy="1754326"/>
          </a:xfrm>
          <a:prstGeom prst="rect">
            <a:avLst/>
          </a:prstGeom>
        </p:spPr>
        <p:txBody>
          <a:bodyPr wrap="square">
            <a:spAutoFit/>
          </a:bodyPr>
          <a:lstStyle/>
          <a:p>
            <a:pPr lvl="0" algn="just"/>
            <a:r>
              <a:rPr lang="es-CO" dirty="0"/>
              <a:t>El equipo de desarrollo está formado por todos los individuos necesarios para la construcción del producto en cuestión. Es el único responsable por la construcción y calidad del producto.</a:t>
            </a:r>
            <a:endParaRPr kumimoji="0" lang="es-CO"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5292364" y="1440946"/>
            <a:ext cx="5204185" cy="2271646"/>
            <a:chOff x="5708516" y="1270721"/>
            <a:chExt cx="5457306" cy="2187062"/>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5"/>
              <a:ext cx="5457306" cy="1763088"/>
            </a:xfrm>
            <a:prstGeom prst="rect">
              <a:avLst/>
            </a:prstGeom>
            <a:noFill/>
            <a:ln>
              <a:solidFill>
                <a:srgbClr val="002060"/>
              </a:solidFill>
            </a:ln>
          </p:spPr>
          <p:style>
            <a:lnRef idx="0">
              <a:scrgbClr r="0" g="0" b="0"/>
            </a:lnRef>
            <a:fillRef idx="0">
              <a:scrgbClr r="0" g="0" b="0"/>
            </a:fillRef>
            <a:effectRef idx="0">
              <a:scrgbClr r="0" g="0" b="0"/>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Generar incremento de producto, con valor y calidad.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Comunicar impedimentos y riesgos, identificados en la iteración al scrum Master.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Asegurar el cumplimiento de las </a:t>
              </a:r>
              <a:r>
                <a:rPr kumimoji="0" lang="es-ES" altLang="en-US" sz="14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Daily</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Actualizar en los tableros Kanban el estado de sus tareas.</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Funciones</a:t>
              </a:r>
              <a:endParaRPr kumimoji="0" lang="es-CO"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5292365" y="3981469"/>
            <a:ext cx="5204184" cy="2419330"/>
            <a:chOff x="5659903" y="4525636"/>
            <a:chExt cx="3722815" cy="2233514"/>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9"/>
              <a:ext cx="3722815" cy="1837081"/>
            </a:xfrm>
            <a:prstGeom prst="rect">
              <a:avLst/>
            </a:prstGeom>
            <a:noFill/>
            <a:ln>
              <a:solidFill>
                <a:srgbClr val="002060"/>
              </a:solidFill>
            </a:ln>
          </p:spPr>
          <p:style>
            <a:lnRef idx="0">
              <a:scrgbClr r="0" g="0" b="0"/>
            </a:lnRef>
            <a:fillRef idx="0">
              <a:scrgbClr r="0" g="0" b="0"/>
            </a:fillRef>
            <a:effectRef idx="0">
              <a:scrgbClr r="0" g="0" b="0"/>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Trabajar de manera colaborativa y en equipo.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Ser auto organizados y gestionar sus propias tareas.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Comunicarse de manera asertiva y no violenta con sus compañeros.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Contribuir a la mejora continua desde su perspectiva y conocimientos</a:t>
              </a:r>
              <a:r>
                <a:rPr kumimoji="0" lang="es-ES" altLang="en-US" sz="1200" b="0" i="0" u="none" strike="noStrike" kern="1200" cap="none" spc="0" normalizeH="0" baseline="0" noProof="0" dirty="0">
                  <a:ln>
                    <a:noFill/>
                  </a:ln>
                  <a:solidFill>
                    <a:srgbClr val="575756"/>
                  </a:solidFill>
                  <a:effectLst/>
                  <a:uLnTx/>
                  <a:uFillTx/>
                  <a:latin typeface="Arial" panose="020B0604020202020204" pitchFamily="34" charset="0"/>
                  <a:ea typeface="+mn-ea"/>
                  <a:cs typeface="Arial" panose="020B0604020202020204" pitchFamily="34" charset="0"/>
                  <a:sym typeface="+mn-ea"/>
                </a:rPr>
                <a:t>.</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Responsabilidades</a:t>
              </a:r>
              <a:endParaRPr kumimoji="0" lang="es-CO"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pic>
        <p:nvPicPr>
          <p:cNvPr id="3" name="Imagen 2">
            <a:extLst>
              <a:ext uri="{FF2B5EF4-FFF2-40B4-BE49-F238E27FC236}">
                <a16:creationId xmlns:a16="http://schemas.microsoft.com/office/drawing/2014/main" id="{91A2702A-D9AD-430F-A698-E349B4E6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749" y="1491894"/>
            <a:ext cx="2903637" cy="2903637"/>
          </a:xfrm>
          <a:prstGeom prst="rect">
            <a:avLst/>
          </a:prstGeom>
        </p:spPr>
      </p:pic>
    </p:spTree>
    <p:extLst>
      <p:ext uri="{BB962C8B-B14F-4D97-AF65-F5344CB8AC3E}">
        <p14:creationId xmlns:p14="http://schemas.microsoft.com/office/powerpoint/2010/main" val="17523486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Product </a:t>
            </a:r>
            <a:r>
              <a:rPr lang="es-ES" b="1" dirty="0" err="1" smtClean="0">
                <a:solidFill>
                  <a:srgbClr val="AD198D"/>
                </a:solidFill>
                <a:latin typeface="Arial" panose="020B0604020202020204" pitchFamily="34" charset="0"/>
                <a:cs typeface="Arial" panose="020B0604020202020204" pitchFamily="34" charset="0"/>
                <a:sym typeface="+mn-ea"/>
              </a:rPr>
              <a:t>Backlog</a:t>
            </a:r>
            <a:endParaRPr lang="es-ES" b="1" dirty="0">
              <a:solidFill>
                <a:srgbClr val="AD198D"/>
              </a:solidFill>
              <a:latin typeface="Arial" panose="020B0604020202020204" pitchFamily="34" charset="0"/>
              <a:cs typeface="Arial" panose="020B0604020202020204" pitchFamily="34" charset="0"/>
              <a:sym typeface="+mn-ea"/>
            </a:endParaRPr>
          </a:p>
        </p:txBody>
      </p:sp>
      <p:cxnSp>
        <p:nvCxnSpPr>
          <p:cNvPr id="5" name="Conector recto 4">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a:stretch>
            <a:fillRect/>
          </a:stretch>
        </p:blipFill>
        <p:spPr>
          <a:xfrm>
            <a:off x="689548" y="2234602"/>
            <a:ext cx="3258487" cy="3005673"/>
          </a:xfrm>
          <a:prstGeom prst="rect">
            <a:avLst/>
          </a:prstGeom>
        </p:spPr>
      </p:pic>
      <p:graphicFrame>
        <p:nvGraphicFramePr>
          <p:cNvPr id="8" name="Tabla 7">
            <a:extLst>
              <a:ext uri="{FF2B5EF4-FFF2-40B4-BE49-F238E27FC236}">
                <a16:creationId xmlns:a16="http://schemas.microsoft.com/office/drawing/2014/main" id="{BE0F1699-814E-4A3D-8454-B20A193458D3}"/>
              </a:ext>
            </a:extLst>
          </p:cNvPr>
          <p:cNvGraphicFramePr>
            <a:graphicFrameLocks noGrp="1"/>
          </p:cNvGraphicFramePr>
          <p:nvPr>
            <p:extLst>
              <p:ext uri="{D42A27DB-BD31-4B8C-83A1-F6EECF244321}">
                <p14:modId xmlns:p14="http://schemas.microsoft.com/office/powerpoint/2010/main" val="215395255"/>
              </p:ext>
            </p:extLst>
          </p:nvPr>
        </p:nvGraphicFramePr>
        <p:xfrm>
          <a:off x="4360314" y="174762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110334099"/>
                    </a:ext>
                  </a:extLst>
                </a:gridCol>
              </a:tblGrid>
              <a:tr h="365760">
                <a:tc>
                  <a:txBody>
                    <a:bodyPr/>
                    <a:lstStyle/>
                    <a:p>
                      <a:pPr>
                        <a:lnSpc>
                          <a:spcPct val="107000"/>
                        </a:lnSpc>
                        <a:spcAft>
                          <a:spcPts val="800"/>
                        </a:spcAft>
                      </a:pPr>
                      <a:r>
                        <a:rPr lang="es-ES" sz="1600" dirty="0">
                          <a:effectLst/>
                          <a:latin typeface="Arial" panose="020B0604020202020204" pitchFamily="34" charset="0"/>
                          <a:cs typeface="Arial" panose="020B0604020202020204" pitchFamily="34" charset="0"/>
                        </a:rPr>
                        <a:t>Qué Es?</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836423676"/>
                  </a:ext>
                </a:extLst>
              </a:tr>
              <a:tr h="2346325">
                <a:tc>
                  <a:txBody>
                    <a:bodyPr/>
                    <a:lstStyle/>
                    <a:p>
                      <a:pPr>
                        <a:lnSpc>
                          <a:spcPct val="107000"/>
                        </a:lnSpc>
                        <a:spcAft>
                          <a:spcPts val="800"/>
                        </a:spcAft>
                      </a:pPr>
                      <a:r>
                        <a:rPr lang="es-CO" sz="1600" dirty="0" smtClean="0">
                          <a:solidFill>
                            <a:schemeClr val="tx1"/>
                          </a:solidFill>
                        </a:rPr>
                        <a:t>El </a:t>
                      </a:r>
                      <a:r>
                        <a:rPr lang="es-CO" sz="1600" dirty="0" err="1" smtClean="0">
                          <a:solidFill>
                            <a:schemeClr val="tx1"/>
                          </a:solidFill>
                        </a:rPr>
                        <a:t>Backlog</a:t>
                      </a:r>
                      <a:r>
                        <a:rPr lang="es-CO" sz="1600" dirty="0" smtClean="0">
                          <a:solidFill>
                            <a:schemeClr val="tx1"/>
                          </a:solidFill>
                        </a:rPr>
                        <a:t> del Producto es básicamente un listado de ítems (Product </a:t>
                      </a:r>
                      <a:r>
                        <a:rPr lang="es-CO" sz="1600" dirty="0" err="1" smtClean="0">
                          <a:solidFill>
                            <a:schemeClr val="tx1"/>
                          </a:solidFill>
                        </a:rPr>
                        <a:t>Backlog</a:t>
                      </a:r>
                      <a:r>
                        <a:rPr lang="es-CO" sz="1600" dirty="0" smtClean="0">
                          <a:solidFill>
                            <a:schemeClr val="tx1"/>
                          </a:solidFill>
                        </a:rPr>
                        <a:t> Ítems, </a:t>
                      </a:r>
                      <a:r>
                        <a:rPr lang="es-CO" sz="1600" dirty="0" err="1" smtClean="0">
                          <a:solidFill>
                            <a:schemeClr val="tx1"/>
                          </a:solidFill>
                        </a:rPr>
                        <a:t>PBIs</a:t>
                      </a:r>
                      <a:r>
                        <a:rPr lang="es-CO" sz="1600" dirty="0" smtClean="0">
                          <a:solidFill>
                            <a:schemeClr val="tx1"/>
                          </a:solidFill>
                        </a:rPr>
                        <a:t>) o características del producto a construir, mantenido y priorizado por el Product Owner</a:t>
                      </a:r>
                      <a:endParaRPr lang="es-CO"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369047500"/>
                  </a:ext>
                </a:extLst>
              </a:tr>
            </a:tbl>
          </a:graphicData>
        </a:graphic>
      </p:graphicFrame>
      <p:graphicFrame>
        <p:nvGraphicFramePr>
          <p:cNvPr id="9" name="Tabla 8">
            <a:extLst>
              <a:ext uri="{FF2B5EF4-FFF2-40B4-BE49-F238E27FC236}">
                <a16:creationId xmlns:a16="http://schemas.microsoft.com/office/drawing/2014/main" id="{B2751145-B356-4532-8CC7-0DD0CCD1413C}"/>
              </a:ext>
            </a:extLst>
          </p:cNvPr>
          <p:cNvGraphicFramePr>
            <a:graphicFrameLocks noGrp="1"/>
          </p:cNvGraphicFramePr>
          <p:nvPr>
            <p:extLst>
              <p:ext uri="{D42A27DB-BD31-4B8C-83A1-F6EECF244321}">
                <p14:modId xmlns:p14="http://schemas.microsoft.com/office/powerpoint/2010/main" val="1895705173"/>
              </p:ext>
            </p:extLst>
          </p:nvPr>
        </p:nvGraphicFramePr>
        <p:xfrm>
          <a:off x="7431716" y="174762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911616483"/>
                    </a:ext>
                  </a:extLst>
                </a:gridCol>
              </a:tblGrid>
              <a:tr h="365760">
                <a:tc>
                  <a:txBody>
                    <a:bodyPr/>
                    <a:lstStyle/>
                    <a:p>
                      <a:pPr algn="l">
                        <a:lnSpc>
                          <a:spcPct val="107000"/>
                        </a:lnSpc>
                        <a:spcAft>
                          <a:spcPts val="800"/>
                        </a:spcAft>
                      </a:pPr>
                      <a:r>
                        <a:rPr lang="es-ES" sz="1600" dirty="0">
                          <a:effectLst/>
                          <a:latin typeface="Arial" panose="020B0604020202020204" pitchFamily="34" charset="0"/>
                          <a:cs typeface="Arial" panose="020B0604020202020204" pitchFamily="34" charset="0"/>
                        </a:rPr>
                        <a:t>Objetivo</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4083552442"/>
                  </a:ext>
                </a:extLst>
              </a:tr>
              <a:tr h="2346325">
                <a:tc>
                  <a:txBody>
                    <a:bodyPr/>
                    <a:lstStyle/>
                    <a:p>
                      <a:pPr algn="l">
                        <a:lnSpc>
                          <a:spcPct val="107000"/>
                        </a:lnSpc>
                        <a:spcAft>
                          <a:spcPts val="800"/>
                        </a:spcAft>
                      </a:pPr>
                      <a:r>
                        <a:rPr lang="es-ES" sz="1600" dirty="0">
                          <a:solidFill>
                            <a:schemeClr val="tx1"/>
                          </a:solidFill>
                          <a:effectLst/>
                          <a:latin typeface="Arial" panose="020B0604020202020204" pitchFamily="34" charset="0"/>
                          <a:cs typeface="Arial" panose="020B0604020202020204" pitchFamily="34" charset="0"/>
                        </a:rPr>
                        <a:t>Visualizar, el trabajo por realizar, mostrando la prioridad para el negocio y detallando las necesidades del mismo.</a:t>
                      </a:r>
                      <a:endParaRPr lang="es-CO"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743087931"/>
                  </a:ext>
                </a:extLst>
              </a:tr>
            </a:tbl>
          </a:graphicData>
        </a:graphic>
      </p:graphicFrame>
      <p:graphicFrame>
        <p:nvGraphicFramePr>
          <p:cNvPr id="10" name="Tabla 9">
            <a:extLst>
              <a:ext uri="{FF2B5EF4-FFF2-40B4-BE49-F238E27FC236}">
                <a16:creationId xmlns:a16="http://schemas.microsoft.com/office/drawing/2014/main" id="{BCF5DCEE-68AB-493D-BE2A-B44435F51C55}"/>
              </a:ext>
            </a:extLst>
          </p:cNvPr>
          <p:cNvGraphicFramePr>
            <a:graphicFrameLocks noGrp="1"/>
          </p:cNvGraphicFramePr>
          <p:nvPr>
            <p:extLst>
              <p:ext uri="{D42A27DB-BD31-4B8C-83A1-F6EECF244321}">
                <p14:modId xmlns:p14="http://schemas.microsoft.com/office/powerpoint/2010/main" val="2504449007"/>
              </p:ext>
            </p:extLst>
          </p:nvPr>
        </p:nvGraphicFramePr>
        <p:xfrm>
          <a:off x="4360313" y="4574096"/>
          <a:ext cx="5756809" cy="1353630"/>
        </p:xfrm>
        <a:graphic>
          <a:graphicData uri="http://schemas.openxmlformats.org/drawingml/2006/table">
            <a:tbl>
              <a:tblPr firstRow="1" bandRow="1">
                <a:tableStyleId>{5C22544A-7EE6-4342-B048-85BDC9FD1C3A}</a:tableStyleId>
              </a:tblPr>
              <a:tblGrid>
                <a:gridCol w="5756809">
                  <a:extLst>
                    <a:ext uri="{9D8B030D-6E8A-4147-A177-3AD203B41FA5}">
                      <a16:colId xmlns:a16="http://schemas.microsoft.com/office/drawing/2014/main" val="280608681"/>
                    </a:ext>
                  </a:extLst>
                </a:gridCol>
              </a:tblGrid>
              <a:tr h="154813">
                <a:tc>
                  <a:txBody>
                    <a:bodyPr/>
                    <a:lstStyle/>
                    <a:p>
                      <a:pPr>
                        <a:lnSpc>
                          <a:spcPct val="107000"/>
                        </a:lnSpc>
                        <a:spcAft>
                          <a:spcPts val="800"/>
                        </a:spcAft>
                      </a:pPr>
                      <a:r>
                        <a:rPr lang="es-ES" sz="1800" dirty="0">
                          <a:effectLst/>
                          <a:latin typeface="Arial" panose="020B0604020202020204" pitchFamily="34" charset="0"/>
                          <a:cs typeface="Arial" panose="020B0604020202020204" pitchFamily="34" charset="0"/>
                        </a:rPr>
                        <a:t>Responsable</a:t>
                      </a:r>
                      <a:endParaRPr lang="es-CO" sz="14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944775485"/>
                  </a:ext>
                </a:extLst>
              </a:tr>
              <a:tr h="968693">
                <a:tc>
                  <a:txBody>
                    <a:bodyPr/>
                    <a:lstStyle/>
                    <a:p>
                      <a:pPr>
                        <a:lnSpc>
                          <a:spcPct val="107000"/>
                        </a:lnSpc>
                        <a:spcAft>
                          <a:spcPts val="800"/>
                        </a:spcAft>
                      </a:pPr>
                      <a:r>
                        <a:rPr lang="es-ES" sz="1600" dirty="0">
                          <a:solidFill>
                            <a:schemeClr val="tx1"/>
                          </a:solidFill>
                          <a:effectLst/>
                          <a:latin typeface="Arial" panose="020B0604020202020204" pitchFamily="34" charset="0"/>
                          <a:cs typeface="Arial" panose="020B0604020202020204" pitchFamily="34" charset="0"/>
                        </a:rPr>
                        <a:t>El Product </a:t>
                      </a:r>
                      <a:r>
                        <a:rPr lang="es-ES" sz="1600" dirty="0" err="1" smtClean="0">
                          <a:solidFill>
                            <a:schemeClr val="tx1"/>
                          </a:solidFill>
                          <a:effectLst/>
                          <a:latin typeface="Arial" panose="020B0604020202020204" pitchFamily="34" charset="0"/>
                          <a:cs typeface="Arial" panose="020B0604020202020204" pitchFamily="34" charset="0"/>
                        </a:rPr>
                        <a:t>owner</a:t>
                      </a:r>
                      <a:r>
                        <a:rPr lang="es-ES" sz="1600" dirty="0" smtClean="0">
                          <a:solidFill>
                            <a:schemeClr val="tx1"/>
                          </a:solidFill>
                          <a:effectLst/>
                          <a:latin typeface="Arial" panose="020B0604020202020204" pitchFamily="34" charset="0"/>
                          <a:cs typeface="Arial" panose="020B0604020202020204" pitchFamily="34" charset="0"/>
                        </a:rPr>
                        <a:t> </a:t>
                      </a:r>
                      <a:r>
                        <a:rPr lang="es-ES" sz="1600" dirty="0">
                          <a:solidFill>
                            <a:schemeClr val="tx1"/>
                          </a:solidFill>
                          <a:effectLst/>
                          <a:latin typeface="Arial" panose="020B0604020202020204" pitchFamily="34" charset="0"/>
                          <a:cs typeface="Arial" panose="020B0604020202020204" pitchFamily="34" charset="0"/>
                        </a:rPr>
                        <a:t>es el encargado de actualizar, priorizar y mantener el Backlog. </a:t>
                      </a:r>
                      <a:endParaRPr lang="es-CO"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3137924341"/>
                  </a:ext>
                </a:extLst>
              </a:tr>
            </a:tbl>
          </a:graphicData>
        </a:graphic>
      </p:graphicFrame>
    </p:spTree>
    <p:extLst>
      <p:ext uri="{BB962C8B-B14F-4D97-AF65-F5344CB8AC3E}">
        <p14:creationId xmlns:p14="http://schemas.microsoft.com/office/powerpoint/2010/main" val="627154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Sprint </a:t>
            </a:r>
            <a:r>
              <a:rPr lang="es-ES" b="1" dirty="0" err="1" smtClean="0">
                <a:solidFill>
                  <a:srgbClr val="AD198D"/>
                </a:solidFill>
                <a:latin typeface="Arial" panose="020B0604020202020204" pitchFamily="34" charset="0"/>
                <a:cs typeface="Arial" panose="020B0604020202020204" pitchFamily="34" charset="0"/>
                <a:sym typeface="+mn-ea"/>
              </a:rPr>
              <a:t>Backlog</a:t>
            </a:r>
            <a:endParaRPr lang="es-ES" b="1" dirty="0">
              <a:solidFill>
                <a:srgbClr val="AD198D"/>
              </a:solidFill>
              <a:latin typeface="Arial" panose="020B0604020202020204" pitchFamily="34" charset="0"/>
              <a:cs typeface="Arial" panose="020B0604020202020204" pitchFamily="34" charset="0"/>
              <a:sym typeface="+mn-ea"/>
            </a:endParaRPr>
          </a:p>
        </p:txBody>
      </p:sp>
      <p:cxnSp>
        <p:nvCxnSpPr>
          <p:cNvPr id="5" name="Conector recto 4">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8" name="Tabla 7">
            <a:extLst>
              <a:ext uri="{FF2B5EF4-FFF2-40B4-BE49-F238E27FC236}">
                <a16:creationId xmlns:a16="http://schemas.microsoft.com/office/drawing/2014/main" id="{BE0F1699-814E-4A3D-8454-B20A193458D3}"/>
              </a:ext>
            </a:extLst>
          </p:cNvPr>
          <p:cNvGraphicFramePr>
            <a:graphicFrameLocks noGrp="1"/>
          </p:cNvGraphicFramePr>
          <p:nvPr>
            <p:extLst>
              <p:ext uri="{D42A27DB-BD31-4B8C-83A1-F6EECF244321}">
                <p14:modId xmlns:p14="http://schemas.microsoft.com/office/powerpoint/2010/main" val="4112037688"/>
              </p:ext>
            </p:extLst>
          </p:nvPr>
        </p:nvGraphicFramePr>
        <p:xfrm>
          <a:off x="4360314" y="1747629"/>
          <a:ext cx="4019188" cy="2712085"/>
        </p:xfrm>
        <a:graphic>
          <a:graphicData uri="http://schemas.openxmlformats.org/drawingml/2006/table">
            <a:tbl>
              <a:tblPr firstRow="1" bandRow="1">
                <a:tableStyleId>{5C22544A-7EE6-4342-B048-85BDC9FD1C3A}</a:tableStyleId>
              </a:tblPr>
              <a:tblGrid>
                <a:gridCol w="4019188">
                  <a:extLst>
                    <a:ext uri="{9D8B030D-6E8A-4147-A177-3AD203B41FA5}">
                      <a16:colId xmlns:a16="http://schemas.microsoft.com/office/drawing/2014/main" val="2110334099"/>
                    </a:ext>
                  </a:extLst>
                </a:gridCol>
              </a:tblGrid>
              <a:tr h="365760">
                <a:tc>
                  <a:txBody>
                    <a:bodyPr/>
                    <a:lstStyle/>
                    <a:p>
                      <a:pPr>
                        <a:lnSpc>
                          <a:spcPct val="107000"/>
                        </a:lnSpc>
                        <a:spcAft>
                          <a:spcPts val="800"/>
                        </a:spcAft>
                      </a:pPr>
                      <a:r>
                        <a:rPr lang="es-ES" sz="1600" dirty="0">
                          <a:effectLst/>
                          <a:latin typeface="Arial" panose="020B0604020202020204" pitchFamily="34" charset="0"/>
                          <a:cs typeface="Arial" panose="020B0604020202020204" pitchFamily="34" charset="0"/>
                        </a:rPr>
                        <a:t>Qué Es?</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836423676"/>
                  </a:ext>
                </a:extLst>
              </a:tr>
              <a:tr h="2346325">
                <a:tc>
                  <a:txBody>
                    <a:bodyPr/>
                    <a:lstStyle/>
                    <a:p>
                      <a:pPr>
                        <a:lnSpc>
                          <a:spcPct val="107000"/>
                        </a:lnSpc>
                        <a:spcAft>
                          <a:spcPts val="800"/>
                        </a:spcAft>
                      </a:pPr>
                      <a:r>
                        <a:rPr lang="es-CO" sz="1600" dirty="0" smtClean="0"/>
                        <a:t>El</a:t>
                      </a:r>
                      <a:r>
                        <a:rPr lang="es-CO" sz="1600" baseline="0" dirty="0" smtClean="0"/>
                        <a:t> </a:t>
                      </a:r>
                      <a:r>
                        <a:rPr lang="es-CO" sz="1600" dirty="0" smtClean="0"/>
                        <a:t>Sprint </a:t>
                      </a:r>
                      <a:r>
                        <a:rPr lang="es-CO" sz="1600" dirty="0" err="1" smtClean="0"/>
                        <a:t>Backlog</a:t>
                      </a:r>
                      <a:r>
                        <a:rPr lang="es-CO" sz="1600" dirty="0" smtClean="0"/>
                        <a:t>  es  el  conjunto  de  HU  que  fueron  seleccionados para trabajar en ellos durante un cierto Sprint,  conjuntamente con las tareas que el equipo de desarrollo ha  identificado  que  debe  realizar  para  poder  crear  un  incremento  funcional potencialmente entregable al  finalizar  el Sprint.</a:t>
                      </a:r>
                      <a:endParaRPr lang="es-CO"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369047500"/>
                  </a:ext>
                </a:extLst>
              </a:tr>
            </a:tbl>
          </a:graphicData>
        </a:graphic>
      </p:graphicFrame>
      <p:graphicFrame>
        <p:nvGraphicFramePr>
          <p:cNvPr id="9" name="Tabla 8">
            <a:extLst>
              <a:ext uri="{FF2B5EF4-FFF2-40B4-BE49-F238E27FC236}">
                <a16:creationId xmlns:a16="http://schemas.microsoft.com/office/drawing/2014/main" id="{B2751145-B356-4532-8CC7-0DD0CCD1413C}"/>
              </a:ext>
            </a:extLst>
          </p:cNvPr>
          <p:cNvGraphicFramePr>
            <a:graphicFrameLocks noGrp="1"/>
          </p:cNvGraphicFramePr>
          <p:nvPr>
            <p:extLst>
              <p:ext uri="{D42A27DB-BD31-4B8C-83A1-F6EECF244321}">
                <p14:modId xmlns:p14="http://schemas.microsoft.com/office/powerpoint/2010/main" val="56177355"/>
              </p:ext>
            </p:extLst>
          </p:nvPr>
        </p:nvGraphicFramePr>
        <p:xfrm>
          <a:off x="8796322" y="174140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911616483"/>
                    </a:ext>
                  </a:extLst>
                </a:gridCol>
              </a:tblGrid>
              <a:tr h="365760">
                <a:tc>
                  <a:txBody>
                    <a:bodyPr/>
                    <a:lstStyle/>
                    <a:p>
                      <a:pPr algn="l">
                        <a:lnSpc>
                          <a:spcPct val="107000"/>
                        </a:lnSpc>
                        <a:spcAft>
                          <a:spcPts val="800"/>
                        </a:spcAft>
                      </a:pPr>
                      <a:r>
                        <a:rPr lang="es-ES" sz="1600" dirty="0">
                          <a:effectLst/>
                          <a:latin typeface="Arial" panose="020B0604020202020204" pitchFamily="34" charset="0"/>
                          <a:cs typeface="Arial" panose="020B0604020202020204" pitchFamily="34" charset="0"/>
                        </a:rPr>
                        <a:t>Objetivo</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4083552442"/>
                  </a:ext>
                </a:extLst>
              </a:tr>
              <a:tr h="2346325">
                <a:tc>
                  <a:txBody>
                    <a:bodyPr/>
                    <a:lstStyle/>
                    <a:p>
                      <a:pPr algn="l">
                        <a:lnSpc>
                          <a:spcPct val="107000"/>
                        </a:lnSpc>
                        <a:spcAft>
                          <a:spcPts val="800"/>
                        </a:spcAft>
                      </a:pPr>
                      <a:r>
                        <a:rPr lang="es-ES" sz="1600" dirty="0">
                          <a:solidFill>
                            <a:schemeClr val="tx1"/>
                          </a:solidFill>
                          <a:effectLst/>
                          <a:latin typeface="Arial" panose="020B0604020202020204" pitchFamily="34" charset="0"/>
                          <a:cs typeface="Arial" panose="020B0604020202020204" pitchFamily="34" charset="0"/>
                        </a:rPr>
                        <a:t>Visualizar, el trabajo por </a:t>
                      </a:r>
                      <a:r>
                        <a:rPr lang="es-ES" sz="1600" dirty="0" smtClean="0">
                          <a:solidFill>
                            <a:schemeClr val="tx1"/>
                          </a:solidFill>
                          <a:effectLst/>
                          <a:latin typeface="Arial" panose="020B0604020202020204" pitchFamily="34" charset="0"/>
                          <a:cs typeface="Arial" panose="020B0604020202020204" pitchFamily="34" charset="0"/>
                        </a:rPr>
                        <a:t>realizar</a:t>
                      </a:r>
                      <a:r>
                        <a:rPr lang="es-ES" sz="1600" baseline="0" dirty="0" smtClean="0">
                          <a:solidFill>
                            <a:schemeClr val="tx1"/>
                          </a:solidFill>
                          <a:effectLst/>
                          <a:latin typeface="Arial" panose="020B0604020202020204" pitchFamily="34" charset="0"/>
                          <a:cs typeface="Arial" panose="020B0604020202020204" pitchFamily="34" charset="0"/>
                        </a:rPr>
                        <a:t> del sprint</a:t>
                      </a:r>
                      <a:endParaRPr lang="es-CO"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743087931"/>
                  </a:ext>
                </a:extLst>
              </a:tr>
            </a:tbl>
          </a:graphicData>
        </a:graphic>
      </p:graphicFrame>
      <p:graphicFrame>
        <p:nvGraphicFramePr>
          <p:cNvPr id="10" name="Tabla 9">
            <a:extLst>
              <a:ext uri="{FF2B5EF4-FFF2-40B4-BE49-F238E27FC236}">
                <a16:creationId xmlns:a16="http://schemas.microsoft.com/office/drawing/2014/main" id="{BCF5DCEE-68AB-493D-BE2A-B44435F51C55}"/>
              </a:ext>
            </a:extLst>
          </p:cNvPr>
          <p:cNvGraphicFramePr>
            <a:graphicFrameLocks noGrp="1"/>
          </p:cNvGraphicFramePr>
          <p:nvPr>
            <p:extLst>
              <p:ext uri="{D42A27DB-BD31-4B8C-83A1-F6EECF244321}">
                <p14:modId xmlns:p14="http://schemas.microsoft.com/office/powerpoint/2010/main" val="1801102600"/>
              </p:ext>
            </p:extLst>
          </p:nvPr>
        </p:nvGraphicFramePr>
        <p:xfrm>
          <a:off x="4360314" y="4563460"/>
          <a:ext cx="7077608" cy="1353630"/>
        </p:xfrm>
        <a:graphic>
          <a:graphicData uri="http://schemas.openxmlformats.org/drawingml/2006/table">
            <a:tbl>
              <a:tblPr firstRow="1" bandRow="1">
                <a:tableStyleId>{5C22544A-7EE6-4342-B048-85BDC9FD1C3A}</a:tableStyleId>
              </a:tblPr>
              <a:tblGrid>
                <a:gridCol w="7077608">
                  <a:extLst>
                    <a:ext uri="{9D8B030D-6E8A-4147-A177-3AD203B41FA5}">
                      <a16:colId xmlns:a16="http://schemas.microsoft.com/office/drawing/2014/main" val="280608681"/>
                    </a:ext>
                  </a:extLst>
                </a:gridCol>
              </a:tblGrid>
              <a:tr h="154813">
                <a:tc>
                  <a:txBody>
                    <a:bodyPr/>
                    <a:lstStyle/>
                    <a:p>
                      <a:pPr>
                        <a:lnSpc>
                          <a:spcPct val="107000"/>
                        </a:lnSpc>
                        <a:spcAft>
                          <a:spcPts val="800"/>
                        </a:spcAft>
                      </a:pPr>
                      <a:r>
                        <a:rPr lang="es-ES" sz="1800" dirty="0">
                          <a:effectLst/>
                          <a:latin typeface="Arial" panose="020B0604020202020204" pitchFamily="34" charset="0"/>
                          <a:cs typeface="Arial" panose="020B0604020202020204" pitchFamily="34" charset="0"/>
                        </a:rPr>
                        <a:t>Responsable</a:t>
                      </a:r>
                      <a:endParaRPr lang="es-CO" sz="14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944775485"/>
                  </a:ext>
                </a:extLst>
              </a:tr>
              <a:tr h="968693">
                <a:tc>
                  <a:txBody>
                    <a:bodyPr/>
                    <a:lstStyle/>
                    <a:p>
                      <a:pPr>
                        <a:lnSpc>
                          <a:spcPct val="107000"/>
                        </a:lnSpc>
                        <a:spcAft>
                          <a:spcPts val="800"/>
                        </a:spcAft>
                      </a:pPr>
                      <a:r>
                        <a:rPr lang="es-ES" sz="1600" dirty="0" smtClean="0">
                          <a:solidFill>
                            <a:schemeClr val="tx1"/>
                          </a:solidFill>
                          <a:effectLst/>
                          <a:latin typeface="Arial" panose="020B0604020202020204" pitchFamily="34" charset="0"/>
                          <a:cs typeface="Arial" panose="020B0604020202020204" pitchFamily="34" charset="0"/>
                        </a:rPr>
                        <a:t>El Scrum</a:t>
                      </a:r>
                      <a:r>
                        <a:rPr lang="es-ES" sz="1600" baseline="0" dirty="0" smtClean="0">
                          <a:solidFill>
                            <a:schemeClr val="tx1"/>
                          </a:solidFill>
                          <a:effectLst/>
                          <a:latin typeface="Arial" panose="020B0604020202020204" pitchFamily="34" charset="0"/>
                          <a:cs typeface="Arial" panose="020B0604020202020204" pitchFamily="34" charset="0"/>
                        </a:rPr>
                        <a:t> </a:t>
                      </a:r>
                      <a:r>
                        <a:rPr lang="es-ES" sz="1600" baseline="0" dirty="0" err="1" smtClean="0">
                          <a:solidFill>
                            <a:schemeClr val="tx1"/>
                          </a:solidFill>
                          <a:effectLst/>
                          <a:latin typeface="Arial" panose="020B0604020202020204" pitchFamily="34" charset="0"/>
                          <a:cs typeface="Arial" panose="020B0604020202020204" pitchFamily="34" charset="0"/>
                        </a:rPr>
                        <a:t>team</a:t>
                      </a:r>
                      <a:endParaRPr lang="es-CO"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3137924341"/>
                  </a:ext>
                </a:extLst>
              </a:tr>
            </a:tbl>
          </a:graphicData>
        </a:graphic>
      </p:graphicFrame>
      <p:pic>
        <p:nvPicPr>
          <p:cNvPr id="2050" name="Picture 2"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44976"/>
          <a:stretch/>
        </p:blipFill>
        <p:spPr bwMode="auto">
          <a:xfrm>
            <a:off x="1019330" y="1767618"/>
            <a:ext cx="2683240" cy="360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550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Historias </a:t>
            </a:r>
            <a:r>
              <a:rPr kumimoji="0" lang="es-ES"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sym typeface="+mn-ea"/>
              </a:rPr>
              <a:t>de Usuario</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publicarlo.png">
            <a:extLst>
              <a:ext uri="{FF2B5EF4-FFF2-40B4-BE49-F238E27FC236}">
                <a16:creationId xmlns:a16="http://schemas.microsoft.com/office/drawing/2014/main" id="{3DB67867-519F-475E-8156-B3E1611017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90094" y="2694722"/>
            <a:ext cx="2289039" cy="2179274"/>
          </a:xfrm>
          <a:prstGeom prst="rect">
            <a:avLst/>
          </a:prstGeom>
          <a:noFill/>
          <a:ln>
            <a:noFill/>
          </a:ln>
        </p:spPr>
      </p:pic>
      <p:graphicFrame>
        <p:nvGraphicFramePr>
          <p:cNvPr id="2" name="Tabla 1">
            <a:extLst>
              <a:ext uri="{FF2B5EF4-FFF2-40B4-BE49-F238E27FC236}">
                <a16:creationId xmlns:a16="http://schemas.microsoft.com/office/drawing/2014/main" id="{B82219C5-095D-44F0-ABA5-6C7A80BDD439}"/>
              </a:ext>
            </a:extLst>
          </p:cNvPr>
          <p:cNvGraphicFramePr>
            <a:graphicFrameLocks noGrp="1"/>
          </p:cNvGraphicFramePr>
          <p:nvPr>
            <p:extLst>
              <p:ext uri="{D42A27DB-BD31-4B8C-83A1-F6EECF244321}">
                <p14:modId xmlns:p14="http://schemas.microsoft.com/office/powerpoint/2010/main" val="1808783785"/>
              </p:ext>
            </p:extLst>
          </p:nvPr>
        </p:nvGraphicFramePr>
        <p:xfrm>
          <a:off x="3672591" y="1596625"/>
          <a:ext cx="4017364" cy="2480699"/>
        </p:xfrm>
        <a:graphic>
          <a:graphicData uri="http://schemas.openxmlformats.org/drawingml/2006/table">
            <a:tbl>
              <a:tblPr firstRow="1" bandRow="1">
                <a:tableStyleId>{5C22544A-7EE6-4342-B048-85BDC9FD1C3A}</a:tableStyleId>
              </a:tblPr>
              <a:tblGrid>
                <a:gridCol w="4017364">
                  <a:extLst>
                    <a:ext uri="{9D8B030D-6E8A-4147-A177-3AD203B41FA5}">
                      <a16:colId xmlns:a16="http://schemas.microsoft.com/office/drawing/2014/main" val="1048956481"/>
                    </a:ext>
                  </a:extLst>
                </a:gridCol>
              </a:tblGrid>
              <a:tr h="396702">
                <a:tc>
                  <a:txBody>
                    <a:bodyPr/>
                    <a:lstStyle/>
                    <a:p>
                      <a:pPr>
                        <a:lnSpc>
                          <a:spcPct val="107000"/>
                        </a:lnSpc>
                        <a:spcAft>
                          <a:spcPts val="800"/>
                        </a:spcAft>
                      </a:pPr>
                      <a:r>
                        <a:rPr lang="es-ES" sz="1800" dirty="0">
                          <a:effectLst/>
                          <a:latin typeface="Arial" panose="020B0604020202020204" pitchFamily="34" charset="0"/>
                          <a:cs typeface="Arial" panose="020B0604020202020204" pitchFamily="34" charset="0"/>
                        </a:rPr>
                        <a:t>Qué Es?</a:t>
                      </a:r>
                      <a:endParaRPr lang="es-CO" sz="14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064423684"/>
                  </a:ext>
                </a:extLst>
              </a:tr>
              <a:tr h="2083997">
                <a:tc>
                  <a:txBody>
                    <a:bodyPr/>
                    <a:lstStyle/>
                    <a:p>
                      <a:pPr>
                        <a:lnSpc>
                          <a:spcPct val="107000"/>
                        </a:lnSpc>
                        <a:spcAft>
                          <a:spcPts val="800"/>
                        </a:spcAft>
                      </a:pPr>
                      <a:r>
                        <a:rPr lang="es-ES" sz="1600" dirty="0">
                          <a:effectLst/>
                          <a:latin typeface="Arial" panose="020B0604020202020204" pitchFamily="34" charset="0"/>
                          <a:cs typeface="Arial" panose="020B0604020202020204" pitchFamily="34" charset="0"/>
                        </a:rPr>
                        <a:t>Es una descripción breve y clara de una funcionalidad en lenguaje natural, que debe poderse construir en una iteración.  Estas </a:t>
                      </a:r>
                      <a:r>
                        <a:rPr lang="es-ES" sz="1600" dirty="0" err="1">
                          <a:effectLst/>
                          <a:latin typeface="Arial" panose="020B0604020202020204" pitchFamily="34" charset="0"/>
                          <a:cs typeface="Arial" panose="020B0604020202020204" pitchFamily="34" charset="0"/>
                        </a:rPr>
                        <a:t>Hu</a:t>
                      </a:r>
                      <a:r>
                        <a:rPr lang="es-ES" sz="1600" dirty="0">
                          <a:effectLst/>
                          <a:latin typeface="Arial" panose="020B0604020202020204" pitchFamily="34" charset="0"/>
                          <a:cs typeface="Arial" panose="020B0604020202020204" pitchFamily="34" charset="0"/>
                        </a:rPr>
                        <a:t> deben ir acompañadas de criterios de aceptación que muestran al equipo ágil  las necesidades del usuario y/o PO.</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29617593"/>
                  </a:ext>
                </a:extLst>
              </a:tr>
            </a:tbl>
          </a:graphicData>
        </a:graphic>
      </p:graphicFrame>
      <p:graphicFrame>
        <p:nvGraphicFramePr>
          <p:cNvPr id="3" name="Tabla 2">
            <a:extLst>
              <a:ext uri="{FF2B5EF4-FFF2-40B4-BE49-F238E27FC236}">
                <a16:creationId xmlns:a16="http://schemas.microsoft.com/office/drawing/2014/main" id="{76A1CF06-7565-4AA9-8B1C-3BD4131F1A44}"/>
              </a:ext>
            </a:extLst>
          </p:cNvPr>
          <p:cNvGraphicFramePr>
            <a:graphicFrameLocks noGrp="1"/>
          </p:cNvGraphicFramePr>
          <p:nvPr>
            <p:extLst>
              <p:ext uri="{D42A27DB-BD31-4B8C-83A1-F6EECF244321}">
                <p14:modId xmlns:p14="http://schemas.microsoft.com/office/powerpoint/2010/main" val="2420207586"/>
              </p:ext>
            </p:extLst>
          </p:nvPr>
        </p:nvGraphicFramePr>
        <p:xfrm>
          <a:off x="7870737" y="1596626"/>
          <a:ext cx="3356895" cy="2480698"/>
        </p:xfrm>
        <a:graphic>
          <a:graphicData uri="http://schemas.openxmlformats.org/drawingml/2006/table">
            <a:tbl>
              <a:tblPr firstRow="1" bandRow="1">
                <a:tableStyleId>{5C22544A-7EE6-4342-B048-85BDC9FD1C3A}</a:tableStyleId>
              </a:tblPr>
              <a:tblGrid>
                <a:gridCol w="3356895">
                  <a:extLst>
                    <a:ext uri="{9D8B030D-6E8A-4147-A177-3AD203B41FA5}">
                      <a16:colId xmlns:a16="http://schemas.microsoft.com/office/drawing/2014/main" val="423484844"/>
                    </a:ext>
                  </a:extLst>
                </a:gridCol>
              </a:tblGrid>
              <a:tr h="396702">
                <a:tc>
                  <a:txBody>
                    <a:bodyPr/>
                    <a:lstStyle/>
                    <a:p>
                      <a:pPr algn="l">
                        <a:lnSpc>
                          <a:spcPct val="107000"/>
                        </a:lnSpc>
                        <a:spcAft>
                          <a:spcPts val="800"/>
                        </a:spcAft>
                      </a:pPr>
                      <a:r>
                        <a:rPr lang="es-ES" sz="18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412000503"/>
                  </a:ext>
                </a:extLst>
              </a:tr>
              <a:tr h="2083996">
                <a:tc>
                  <a:txBody>
                    <a:bodyPr/>
                    <a:lstStyle/>
                    <a:p>
                      <a:pPr algn="l">
                        <a:lnSpc>
                          <a:spcPct val="107000"/>
                        </a:lnSpc>
                        <a:spcAft>
                          <a:spcPts val="800"/>
                        </a:spcAft>
                      </a:pPr>
                      <a:r>
                        <a:rPr lang="es-ES" sz="1800" dirty="0">
                          <a:effectLst/>
                          <a:latin typeface="Arial" panose="020B0604020202020204" pitchFamily="34" charset="0"/>
                          <a:cs typeface="Arial" panose="020B0604020202020204" pitchFamily="34" charset="0"/>
                        </a:rPr>
                        <a:t>Proporcionar información </a:t>
                      </a:r>
                      <a:r>
                        <a:rPr lang="es-ES" sz="1600" dirty="0">
                          <a:effectLst/>
                          <a:latin typeface="Arial" panose="020B0604020202020204" pitchFamily="34" charset="0"/>
                          <a:cs typeface="Arial" panose="020B0604020202020204" pitchFamily="34" charset="0"/>
                        </a:rPr>
                        <a:t>necesaria</a:t>
                      </a:r>
                      <a:r>
                        <a:rPr lang="es-ES" sz="1800" dirty="0">
                          <a:effectLst/>
                          <a:latin typeface="Arial" panose="020B0604020202020204" pitchFamily="34" charset="0"/>
                          <a:cs typeface="Arial" panose="020B0604020202020204" pitchFamily="34" charset="0"/>
                        </a:rPr>
                        <a:t> para la construcción del incremento.</a:t>
                      </a:r>
                      <a:endParaRPr lang="es-CO" sz="1400" dirty="0">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294670367"/>
                  </a:ext>
                </a:extLst>
              </a:tr>
            </a:tbl>
          </a:graphicData>
        </a:graphic>
      </p:graphicFrame>
      <p:graphicFrame>
        <p:nvGraphicFramePr>
          <p:cNvPr id="11" name="Tabla 10">
            <a:extLst>
              <a:ext uri="{FF2B5EF4-FFF2-40B4-BE49-F238E27FC236}">
                <a16:creationId xmlns:a16="http://schemas.microsoft.com/office/drawing/2014/main" id="{0C7F13D9-131B-47F2-B488-A9D968C7E874}"/>
              </a:ext>
            </a:extLst>
          </p:cNvPr>
          <p:cNvGraphicFramePr>
            <a:graphicFrameLocks noGrp="1"/>
          </p:cNvGraphicFramePr>
          <p:nvPr>
            <p:extLst>
              <p:ext uri="{D42A27DB-BD31-4B8C-83A1-F6EECF244321}">
                <p14:modId xmlns:p14="http://schemas.microsoft.com/office/powerpoint/2010/main" val="46505897"/>
              </p:ext>
            </p:extLst>
          </p:nvPr>
        </p:nvGraphicFramePr>
        <p:xfrm>
          <a:off x="3672591" y="4419106"/>
          <a:ext cx="7555041" cy="1755857"/>
        </p:xfrm>
        <a:graphic>
          <a:graphicData uri="http://schemas.openxmlformats.org/drawingml/2006/table">
            <a:tbl>
              <a:tblPr firstRow="1" bandRow="1">
                <a:tableStyleId>{5C22544A-7EE6-4342-B048-85BDC9FD1C3A}</a:tableStyleId>
              </a:tblPr>
              <a:tblGrid>
                <a:gridCol w="7555041">
                  <a:extLst>
                    <a:ext uri="{9D8B030D-6E8A-4147-A177-3AD203B41FA5}">
                      <a16:colId xmlns:a16="http://schemas.microsoft.com/office/drawing/2014/main" val="2032856179"/>
                    </a:ext>
                  </a:extLst>
                </a:gridCol>
              </a:tblGrid>
              <a:tr h="32297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978172402"/>
                  </a:ext>
                </a:extLst>
              </a:tr>
              <a:tr h="1432884">
                <a:tc>
                  <a:txBody>
                    <a:bodyPr/>
                    <a:lstStyle/>
                    <a:p>
                      <a:pPr>
                        <a:lnSpc>
                          <a:spcPct val="107000"/>
                        </a:lnSpc>
                        <a:spcAft>
                          <a:spcPts val="800"/>
                        </a:spcAft>
                      </a:pPr>
                      <a:r>
                        <a:rPr lang="es-ES" sz="1600" dirty="0">
                          <a:effectLst/>
                          <a:latin typeface="Arial" panose="020B0604020202020204" pitchFamily="34" charset="0"/>
                          <a:cs typeface="Arial" panose="020B0604020202020204" pitchFamily="34" charset="0"/>
                        </a:rPr>
                        <a:t>Si bien es cierto el PO es quien debe escribir las HU funcionales, es importante el apoyo del equipo, ya que en algunos casos intervienen temas técnicos que el PO, no tiene claro. Por otro lado, el equipo puede aportar buenas ideas para cubrir las necesidades del PO.</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693071812"/>
                  </a:ext>
                </a:extLst>
              </a:tr>
            </a:tbl>
          </a:graphicData>
        </a:graphic>
      </p:graphicFrame>
    </p:spTree>
    <p:extLst>
      <p:ext uri="{BB962C8B-B14F-4D97-AF65-F5344CB8AC3E}">
        <p14:creationId xmlns:p14="http://schemas.microsoft.com/office/powerpoint/2010/main" val="31875350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Resultado de imagen para historia de usuario"/>
          <p:cNvPicPr/>
          <p:nvPr/>
        </p:nvPicPr>
        <p:blipFill>
          <a:blip r:embed="rId2">
            <a:extLst>
              <a:ext uri="{28A0092B-C50C-407E-A947-70E740481C1C}">
                <a14:useLocalDpi xmlns:a14="http://schemas.microsoft.com/office/drawing/2010/main" val="0"/>
              </a:ext>
            </a:extLst>
          </a:blip>
          <a:srcRect/>
          <a:stretch>
            <a:fillRect/>
          </a:stretch>
        </p:blipFill>
        <p:spPr bwMode="auto">
          <a:xfrm>
            <a:off x="2203555" y="749508"/>
            <a:ext cx="7899816" cy="5201357"/>
          </a:xfrm>
          <a:prstGeom prst="rect">
            <a:avLst/>
          </a:prstGeom>
          <a:noFill/>
          <a:ln>
            <a:noFill/>
          </a:ln>
        </p:spPr>
      </p:pic>
    </p:spTree>
    <p:extLst>
      <p:ext uri="{BB962C8B-B14F-4D97-AF65-F5344CB8AC3E}">
        <p14:creationId xmlns:p14="http://schemas.microsoft.com/office/powerpoint/2010/main" val="316521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Rectángulo redondeado"/>
          <p:cNvSpPr/>
          <p:nvPr/>
        </p:nvSpPr>
        <p:spPr>
          <a:xfrm>
            <a:off x="2398426" y="1171346"/>
            <a:ext cx="7240249" cy="5094543"/>
          </a:xfrm>
          <a:prstGeom prst="roundRect">
            <a:avLst/>
          </a:prstGeom>
          <a:solidFill>
            <a:schemeClr val="bg1"/>
          </a:solidFill>
          <a:ln>
            <a:solidFill>
              <a:srgbClr val="1F497D"/>
            </a:solid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pic>
        <p:nvPicPr>
          <p:cNvPr id="7" name="Imagen 6"/>
          <p:cNvPicPr>
            <a:picLocks noChangeAspect="1"/>
          </p:cNvPicPr>
          <p:nvPr/>
        </p:nvPicPr>
        <p:blipFill rotWithShape="1">
          <a:blip r:embed="rId2" cstate="print">
            <a:extLst>
              <a:ext uri="{28A0092B-C50C-407E-A947-70E740481C1C}">
                <a14:useLocalDpi xmlns:a14="http://schemas.microsoft.com/office/drawing/2010/main" val="0"/>
              </a:ext>
            </a:extLst>
          </a:blip>
          <a:srcRect l="2491" t="5299" r="10493" b="4271"/>
          <a:stretch/>
        </p:blipFill>
        <p:spPr>
          <a:xfrm>
            <a:off x="2782695" y="1409074"/>
            <a:ext cx="6528647" cy="4629125"/>
          </a:xfrm>
          <a:prstGeom prst="rect">
            <a:avLst/>
          </a:prstGeom>
        </p:spPr>
      </p:pic>
      <p:sp>
        <p:nvSpPr>
          <p:cNvPr id="8" name="Título 7"/>
          <p:cNvSpPr>
            <a:spLocks noGrp="1"/>
          </p:cNvSpPr>
          <p:nvPr>
            <p:ph type="title"/>
          </p:nvPr>
        </p:nvSpPr>
        <p:spPr>
          <a:xfrm>
            <a:off x="1034321" y="0"/>
            <a:ext cx="9495020" cy="1181384"/>
          </a:xfrm>
        </p:spPr>
        <p:txBody>
          <a:bodyPr>
            <a:normAutofit/>
          </a:bodyPr>
          <a:lstStyle/>
          <a:p>
            <a:r>
              <a:rPr lang="es-CO" dirty="0" smtClean="0">
                <a:solidFill>
                  <a:schemeClr val="accent2">
                    <a:lumMod val="75000"/>
                  </a:schemeClr>
                </a:solidFill>
              </a:rPr>
              <a:t>Súper Poderes</a:t>
            </a:r>
            <a:endParaRPr lang="es-CO" dirty="0">
              <a:solidFill>
                <a:schemeClr val="accent2">
                  <a:lumMod val="75000"/>
                </a:schemeClr>
              </a:solidFill>
            </a:endParaRPr>
          </a:p>
        </p:txBody>
      </p:sp>
    </p:spTree>
    <p:extLst>
      <p:ext uri="{BB962C8B-B14F-4D97-AF65-F5344CB8AC3E}">
        <p14:creationId xmlns:p14="http://schemas.microsoft.com/office/powerpoint/2010/main" val="3760393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Mínimo </a:t>
            </a:r>
            <a:r>
              <a:rPr kumimoji="0" lang="es-ES"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sym typeface="+mn-ea"/>
              </a:rPr>
              <a:t>Producto Viable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branding.png">
            <a:extLst>
              <a:ext uri="{FF2B5EF4-FFF2-40B4-BE49-F238E27FC236}">
                <a16:creationId xmlns:a16="http://schemas.microsoft.com/office/drawing/2014/main" id="{8165B1C4-7445-4C56-81B8-014D31E975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09518" y="2066191"/>
            <a:ext cx="2927501" cy="2977194"/>
          </a:xfrm>
          <a:prstGeom prst="rect">
            <a:avLst/>
          </a:prstGeom>
          <a:noFill/>
          <a:ln>
            <a:noFill/>
          </a:ln>
        </p:spPr>
      </p:pic>
      <p:graphicFrame>
        <p:nvGraphicFramePr>
          <p:cNvPr id="2" name="Tabla 1">
            <a:extLst>
              <a:ext uri="{FF2B5EF4-FFF2-40B4-BE49-F238E27FC236}">
                <a16:creationId xmlns:a16="http://schemas.microsoft.com/office/drawing/2014/main" id="{2B664EF2-0140-4BF1-AC86-F72046A34FE1}"/>
              </a:ext>
            </a:extLst>
          </p:cNvPr>
          <p:cNvGraphicFramePr>
            <a:graphicFrameLocks noGrp="1"/>
          </p:cNvGraphicFramePr>
          <p:nvPr>
            <p:extLst>
              <p:ext uri="{D42A27DB-BD31-4B8C-83A1-F6EECF244321}">
                <p14:modId xmlns:p14="http://schemas.microsoft.com/office/powerpoint/2010/main" val="3089038623"/>
              </p:ext>
            </p:extLst>
          </p:nvPr>
        </p:nvGraphicFramePr>
        <p:xfrm>
          <a:off x="4497049" y="1585078"/>
          <a:ext cx="4017364" cy="2673200"/>
        </p:xfrm>
        <a:graphic>
          <a:graphicData uri="http://schemas.openxmlformats.org/drawingml/2006/table">
            <a:tbl>
              <a:tblPr firstRow="1" bandRow="1">
                <a:tableStyleId>{5C22544A-7EE6-4342-B048-85BDC9FD1C3A}</a:tableStyleId>
              </a:tblPr>
              <a:tblGrid>
                <a:gridCol w="4017364">
                  <a:extLst>
                    <a:ext uri="{9D8B030D-6E8A-4147-A177-3AD203B41FA5}">
                      <a16:colId xmlns:a16="http://schemas.microsoft.com/office/drawing/2014/main" val="745676550"/>
                    </a:ext>
                  </a:extLst>
                </a:gridCol>
              </a:tblGrid>
              <a:tr h="381994">
                <a:tc>
                  <a:txBody>
                    <a:bodyPr/>
                    <a:lstStyle/>
                    <a:p>
                      <a:pPr algn="l">
                        <a:lnSpc>
                          <a:spcPct val="107000"/>
                        </a:lnSpc>
                        <a:spcAft>
                          <a:spcPts val="800"/>
                        </a:spcAft>
                      </a:pPr>
                      <a:r>
                        <a:rPr lang="es-ES" sz="1600" dirty="0">
                          <a:effectLst/>
                          <a:latin typeface="Arial" panose="020B0604020202020204" pitchFamily="34" charset="0"/>
                          <a:cs typeface="Arial" panose="020B0604020202020204" pitchFamily="34" charset="0"/>
                        </a:rPr>
                        <a:t>¿Qué Es?</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484684774"/>
                  </a:ext>
                </a:extLst>
              </a:tr>
              <a:tr h="2291206">
                <a:tc>
                  <a:txBody>
                    <a:bodyPr/>
                    <a:lstStyle/>
                    <a:p>
                      <a:pPr algn="l">
                        <a:lnSpc>
                          <a:spcPct val="107000"/>
                        </a:lnSpc>
                        <a:spcAft>
                          <a:spcPts val="800"/>
                        </a:spcAft>
                      </a:pPr>
                      <a:r>
                        <a:rPr lang="es-ES" sz="1800" dirty="0">
                          <a:solidFill>
                            <a:srgbClr val="575756"/>
                          </a:solidFill>
                          <a:effectLst/>
                          <a:latin typeface="Arial" panose="020B0604020202020204" pitchFamily="34" charset="0"/>
                          <a:cs typeface="Arial" panose="020B0604020202020204" pitchFamily="34" charset="0"/>
                        </a:rPr>
                        <a:t>Es una versión de un producto que permite a través de </a:t>
                      </a:r>
                      <a:r>
                        <a:rPr lang="es-ES" sz="1800" dirty="0" err="1">
                          <a:solidFill>
                            <a:srgbClr val="575756"/>
                          </a:solidFill>
                          <a:effectLst/>
                          <a:latin typeface="Arial" panose="020B0604020202020204" pitchFamily="34" charset="0"/>
                          <a:cs typeface="Arial" panose="020B0604020202020204" pitchFamily="34" charset="0"/>
                        </a:rPr>
                        <a:t>feedback</a:t>
                      </a:r>
                      <a:r>
                        <a:rPr lang="es-ES" sz="1800" dirty="0">
                          <a:solidFill>
                            <a:srgbClr val="575756"/>
                          </a:solidFill>
                          <a:effectLst/>
                          <a:latin typeface="Arial" panose="020B0604020202020204" pitchFamily="34" charset="0"/>
                          <a:cs typeface="Arial" panose="020B0604020202020204" pitchFamily="34" charset="0"/>
                        </a:rPr>
                        <a:t> de los mismos usuarios, recolectar información para aprender y mejorar las siguientes versiones y así asegurar un producto de valor.</a:t>
                      </a:r>
                      <a:endParaRPr lang="es-CO" sz="14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102566445"/>
                  </a:ext>
                </a:extLst>
              </a:tr>
            </a:tbl>
          </a:graphicData>
        </a:graphic>
      </p:graphicFrame>
      <p:graphicFrame>
        <p:nvGraphicFramePr>
          <p:cNvPr id="3" name="Tabla 2">
            <a:extLst>
              <a:ext uri="{FF2B5EF4-FFF2-40B4-BE49-F238E27FC236}">
                <a16:creationId xmlns:a16="http://schemas.microsoft.com/office/drawing/2014/main" id="{0BD157AA-00F1-4114-BD19-06BD1F91FCD5}"/>
              </a:ext>
            </a:extLst>
          </p:cNvPr>
          <p:cNvGraphicFramePr>
            <a:graphicFrameLocks noGrp="1"/>
          </p:cNvGraphicFramePr>
          <p:nvPr>
            <p:extLst>
              <p:ext uri="{D42A27DB-BD31-4B8C-83A1-F6EECF244321}">
                <p14:modId xmlns:p14="http://schemas.microsoft.com/office/powerpoint/2010/main" val="371741611"/>
              </p:ext>
            </p:extLst>
          </p:nvPr>
        </p:nvGraphicFramePr>
        <p:xfrm>
          <a:off x="8803749" y="1585078"/>
          <a:ext cx="2641600" cy="267320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772724323"/>
                    </a:ext>
                  </a:extLst>
                </a:gridCol>
              </a:tblGrid>
              <a:tr h="377006">
                <a:tc>
                  <a:txBody>
                    <a:bodyPr/>
                    <a:lstStyle/>
                    <a:p>
                      <a:pPr algn="l">
                        <a:lnSpc>
                          <a:spcPct val="107000"/>
                        </a:lnSpc>
                        <a:spcAft>
                          <a:spcPts val="800"/>
                        </a:spcAft>
                      </a:pPr>
                      <a:r>
                        <a:rPr lang="es-ES" sz="16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522910258"/>
                  </a:ext>
                </a:extLst>
              </a:tr>
              <a:tr h="2296194">
                <a:tc>
                  <a:txBody>
                    <a:bodyPr/>
                    <a:lstStyle/>
                    <a:p>
                      <a:pPr algn="l">
                        <a:lnSpc>
                          <a:spcPct val="107000"/>
                        </a:lnSpc>
                        <a:spcAft>
                          <a:spcPts val="800"/>
                        </a:spcAft>
                      </a:pPr>
                      <a:r>
                        <a:rPr lang="es-ES" sz="1800" dirty="0">
                          <a:solidFill>
                            <a:srgbClr val="575756"/>
                          </a:solidFill>
                          <a:effectLst/>
                          <a:latin typeface="Arial" panose="020B0604020202020204" pitchFamily="34" charset="0"/>
                          <a:cs typeface="Arial" panose="020B0604020202020204" pitchFamily="34" charset="0"/>
                        </a:rPr>
                        <a:t>Asegurar la entrega de valor al negocio.</a:t>
                      </a:r>
                      <a:endParaRPr lang="es-CO" sz="14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4227145499"/>
                  </a:ext>
                </a:extLst>
              </a:tr>
            </a:tbl>
          </a:graphicData>
        </a:graphic>
      </p:graphicFrame>
      <p:graphicFrame>
        <p:nvGraphicFramePr>
          <p:cNvPr id="4" name="Tabla 3">
            <a:extLst>
              <a:ext uri="{FF2B5EF4-FFF2-40B4-BE49-F238E27FC236}">
                <a16:creationId xmlns:a16="http://schemas.microsoft.com/office/drawing/2014/main" id="{221585E7-0747-4E69-837A-603AFFAD249C}"/>
              </a:ext>
            </a:extLst>
          </p:cNvPr>
          <p:cNvGraphicFramePr>
            <a:graphicFrameLocks noGrp="1"/>
          </p:cNvGraphicFramePr>
          <p:nvPr>
            <p:extLst>
              <p:ext uri="{D42A27DB-BD31-4B8C-83A1-F6EECF244321}">
                <p14:modId xmlns:p14="http://schemas.microsoft.com/office/powerpoint/2010/main" val="532939289"/>
              </p:ext>
            </p:extLst>
          </p:nvPr>
        </p:nvGraphicFramePr>
        <p:xfrm>
          <a:off x="4497049" y="4545058"/>
          <a:ext cx="4924957" cy="1856133"/>
        </p:xfrm>
        <a:graphic>
          <a:graphicData uri="http://schemas.openxmlformats.org/drawingml/2006/table">
            <a:tbl>
              <a:tblPr firstRow="1" bandRow="1">
                <a:tableStyleId>{5C22544A-7EE6-4342-B048-85BDC9FD1C3A}</a:tableStyleId>
              </a:tblPr>
              <a:tblGrid>
                <a:gridCol w="4924957">
                  <a:extLst>
                    <a:ext uri="{9D8B030D-6E8A-4147-A177-3AD203B41FA5}">
                      <a16:colId xmlns:a16="http://schemas.microsoft.com/office/drawing/2014/main" val="1432173523"/>
                    </a:ext>
                  </a:extLst>
                </a:gridCol>
              </a:tblGrid>
              <a:tr h="234342">
                <a:tc>
                  <a:txBody>
                    <a:bodyPr/>
                    <a:lstStyle/>
                    <a:p>
                      <a:pPr algn="l">
                        <a:lnSpc>
                          <a:spcPct val="107000"/>
                        </a:lnSpc>
                        <a:spcAft>
                          <a:spcPts val="800"/>
                        </a:spcAft>
                      </a:pPr>
                      <a:r>
                        <a:rPr lang="es-ES" sz="16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334897251"/>
                  </a:ext>
                </a:extLst>
              </a:tr>
              <a:tr h="1503771">
                <a:tc>
                  <a:txBody>
                    <a:bodyPr/>
                    <a:lstStyle/>
                    <a:p>
                      <a:pPr algn="l">
                        <a:lnSpc>
                          <a:spcPct val="107000"/>
                        </a:lnSpc>
                        <a:spcAft>
                          <a:spcPts val="800"/>
                        </a:spcAft>
                      </a:pPr>
                      <a:r>
                        <a:rPr lang="es-ES" sz="1800" dirty="0" smtClean="0">
                          <a:solidFill>
                            <a:srgbClr val="575756"/>
                          </a:solidFill>
                          <a:effectLst/>
                          <a:latin typeface="Arial" panose="020B0604020202020204" pitchFamily="34" charset="0"/>
                          <a:cs typeface="Arial" panose="020B0604020202020204" pitchFamily="34" charset="0"/>
                        </a:rPr>
                        <a:t>Product</a:t>
                      </a:r>
                      <a:r>
                        <a:rPr lang="es-ES" sz="1800" baseline="0" dirty="0" smtClean="0">
                          <a:solidFill>
                            <a:srgbClr val="575756"/>
                          </a:solidFill>
                          <a:effectLst/>
                          <a:latin typeface="Arial" panose="020B0604020202020204" pitchFamily="34" charset="0"/>
                          <a:cs typeface="Arial" panose="020B0604020202020204" pitchFamily="34" charset="0"/>
                        </a:rPr>
                        <a:t> Owner, Scrum </a:t>
                      </a:r>
                      <a:r>
                        <a:rPr lang="es-ES" sz="1800" baseline="0" dirty="0" err="1" smtClean="0">
                          <a:solidFill>
                            <a:srgbClr val="575756"/>
                          </a:solidFill>
                          <a:effectLst/>
                          <a:latin typeface="Arial" panose="020B0604020202020204" pitchFamily="34" charset="0"/>
                          <a:cs typeface="Arial" panose="020B0604020202020204" pitchFamily="34" charset="0"/>
                        </a:rPr>
                        <a:t>Team</a:t>
                      </a:r>
                      <a:endParaRPr lang="es-CO" sz="1400" dirty="0">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379331433"/>
                  </a:ext>
                </a:extLst>
              </a:tr>
            </a:tbl>
          </a:graphicData>
        </a:graphic>
      </p:graphicFrame>
    </p:spTree>
    <p:extLst>
      <p:ext uri="{BB962C8B-B14F-4D97-AF65-F5344CB8AC3E}">
        <p14:creationId xmlns:p14="http://schemas.microsoft.com/office/powerpoint/2010/main" val="22606366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947561" y="1981210"/>
            <a:ext cx="9446002" cy="1476375"/>
          </a:xfrm>
          <a:prstGeom prst="rect">
            <a:avLst/>
          </a:prstGeom>
          <a:noFill/>
        </p:spPr>
        <p:txBody>
          <a:bodyPr wrap="square" rtlCol="0">
            <a:spAutoFit/>
          </a:bodyPr>
          <a:lstStyle/>
          <a:p>
            <a:pPr marL="457200" marR="0" lvl="1" indent="0" algn="just" defTabSz="914400" rtl="0" eaLnBrk="1" fontAlgn="auto" latinLnBrk="0" hangingPunct="1">
              <a:lnSpc>
                <a:spcPct val="100000"/>
              </a:lnSpc>
              <a:spcBef>
                <a:spcPts val="0"/>
              </a:spcBef>
              <a:spcAft>
                <a:spcPts val="0"/>
              </a:spcAft>
              <a:buClrTx/>
              <a:buSzTx/>
              <a:buFontTx/>
              <a:buNone/>
              <a:tabLst/>
              <a:defRPr/>
            </a:pPr>
            <a:r>
              <a:rPr kumimoji="0" lang="es-ES" altLang="en-US" sz="180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Una </a:t>
            </a:r>
            <a:r>
              <a:rPr kumimoji="0" lang="es-ES" altLang="en-US" sz="1800" i="0" u="none" strike="noStrike" kern="1200" cap="none" spc="0" normalizeH="0" baseline="0" noProof="0" dirty="0" err="1">
                <a:ln>
                  <a:noFill/>
                </a:ln>
                <a:effectLst/>
                <a:uLnTx/>
                <a:uFillTx/>
                <a:latin typeface="Arial" panose="020B0604020202020204" pitchFamily="34" charset="0"/>
                <a:ea typeface="+mn-ea"/>
                <a:cs typeface="Arial" panose="020B0604020202020204" pitchFamily="34" charset="0"/>
              </a:rPr>
              <a:t>Inception</a:t>
            </a:r>
            <a:r>
              <a:rPr kumimoji="0" lang="es-ES" altLang="en-US" sz="180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 es un conjunto de dinámicas orientadas a enfocar a todas las personas involucradas en un proyecto hacia un mismo objetivo, reduciendo muchas de las incertidumbres, ayudando a exponer los riesgos más evidentes y poniendo en común las expectativas de todos. </a:t>
            </a:r>
            <a:endParaRPr kumimoji="0" lang="es-ES" sz="180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s-ES" sz="18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mn-ea"/>
              <a:cs typeface="Arial" panose="020B0604020202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2" descr="http://www.re-inventa.com/wp-content/uploads/Agile-Incepti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314" y="3785682"/>
            <a:ext cx="3387181" cy="2286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re-inventa.com/wp-content/uploads/Agile-Incep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633" y="4177304"/>
            <a:ext cx="4862943" cy="1620981"/>
          </a:xfrm>
          <a:prstGeom prst="rect">
            <a:avLst/>
          </a:prstGeom>
          <a:noFill/>
          <a:extLst>
            <a:ext uri="{909E8E84-426E-40DD-AFC4-6F175D3DCCD1}">
              <a14:hiddenFill xmlns:a14="http://schemas.microsoft.com/office/drawing/2010/main">
                <a:solidFill>
                  <a:srgbClr val="FFFFFF"/>
                </a:solidFill>
              </a14:hiddenFill>
            </a:ext>
          </a:extLst>
        </p:spPr>
      </p:pic>
      <p:sp>
        <p:nvSpPr>
          <p:cNvPr id="5" name="Flecha: a la derecha 4"/>
          <p:cNvSpPr/>
          <p:nvPr/>
        </p:nvSpPr>
        <p:spPr>
          <a:xfrm>
            <a:off x="4929357" y="4857225"/>
            <a:ext cx="531876" cy="32770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Título 3"/>
          <p:cNvSpPr txBox="1"/>
          <p:nvPr/>
        </p:nvSpPr>
        <p:spPr>
          <a:xfrm>
            <a:off x="645564" y="409434"/>
            <a:ext cx="8443845" cy="854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err="1" smtClean="0">
                <a:ln>
                  <a:noFill/>
                </a:ln>
                <a:solidFill>
                  <a:srgbClr val="AD198D"/>
                </a:solidFill>
                <a:effectLst/>
                <a:uLnTx/>
                <a:uFillTx/>
                <a:latin typeface="Arial" panose="020B0604020202020204" pitchFamily="34" charset="0"/>
                <a:ea typeface="+mj-ea"/>
                <a:cs typeface="Arial" panose="020B0604020202020204" pitchFamily="34" charset="0"/>
                <a:sym typeface="+mn-ea"/>
              </a:rPr>
              <a:t>Inception</a:t>
            </a:r>
            <a:endParaRPr kumimoji="0" lang="es-ES"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039190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Entradas </a:t>
            </a:r>
            <a:r>
              <a:rPr kumimoji="0" lang="es-ES"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sym typeface="+mn-ea"/>
              </a:rPr>
              <a:t>y Salidas: Inception</a:t>
            </a:r>
            <a:endParaRPr kumimoji="0" lang="es-ES" sz="4400" b="1" i="0" u="none" strike="noStrike" kern="1200" cap="none" spc="0" normalizeH="0" baseline="0" noProof="0" dirty="0">
              <a:ln>
                <a:noFill/>
              </a:ln>
              <a:solidFill>
                <a:srgbClr val="4472C4">
                  <a:lumMod val="75000"/>
                </a:srgbClr>
              </a:solidFill>
              <a:effectLst/>
              <a:uLnTx/>
              <a:uFillTx/>
              <a:latin typeface="Arial" panose="020B0604020202020204" pitchFamily="34" charset="0"/>
              <a:ea typeface="+mj-ea"/>
              <a:cs typeface="Arial" panose="020B0604020202020204" pitchFamily="34" charset="0"/>
            </a:endParaRPr>
          </a:p>
        </p:txBody>
      </p:sp>
      <p:sp>
        <p:nvSpPr>
          <p:cNvPr id="27" name="Rectángulo 26">
            <a:extLst>
              <a:ext uri="{FF2B5EF4-FFF2-40B4-BE49-F238E27FC236}">
                <a16:creationId xmlns:a16="http://schemas.microsoft.com/office/drawing/2014/main" id="{01AEB219-5473-4CD9-A219-F48CFECCE568}"/>
              </a:ext>
            </a:extLst>
          </p:cNvPr>
          <p:cNvSpPr/>
          <p:nvPr/>
        </p:nvSpPr>
        <p:spPr>
          <a:xfrm>
            <a:off x="1355201" y="4199618"/>
            <a:ext cx="2036606" cy="805907"/>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Business Case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45504" y="2112074"/>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mn-ea"/>
              </a:rPr>
              <a:t>Mapa de Stakeholders</a:t>
            </a:r>
            <a:endPar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2" name="Rectángulo 31">
            <a:extLst>
              <a:ext uri="{FF2B5EF4-FFF2-40B4-BE49-F238E27FC236}">
                <a16:creationId xmlns:a16="http://schemas.microsoft.com/office/drawing/2014/main" id="{3B467C32-43A0-4CA1-A8E4-E8EE72621E54}"/>
              </a:ext>
            </a:extLst>
          </p:cNvPr>
          <p:cNvSpPr/>
          <p:nvPr/>
        </p:nvSpPr>
        <p:spPr>
          <a:xfrm>
            <a:off x="8054962" y="3151161"/>
            <a:ext cx="2040512" cy="808113"/>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Riesgos</a:t>
            </a:r>
            <a:endParaRPr kumimoji="0" lang="es-CO"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4" name="Rectángulo 33">
            <a:extLst>
              <a:ext uri="{FF2B5EF4-FFF2-40B4-BE49-F238E27FC236}">
                <a16:creationId xmlns:a16="http://schemas.microsoft.com/office/drawing/2014/main" id="{848DC907-3239-4A17-8A80-8CDA02648B8B}"/>
              </a:ext>
            </a:extLst>
          </p:cNvPr>
          <p:cNvSpPr/>
          <p:nvPr/>
        </p:nvSpPr>
        <p:spPr>
          <a:xfrm>
            <a:off x="8054962" y="4135663"/>
            <a:ext cx="2046063" cy="798595"/>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Backlog</a:t>
            </a:r>
            <a:endParaRPr kumimoji="0" lang="es-CO"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355202" y="2382432"/>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Visión del Negocio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355202" y="3296835"/>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Identificación Interesados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1123913"/>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Visión clara de producto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4" name="Rectángulo 43">
            <a:extLst>
              <a:ext uri="{FF2B5EF4-FFF2-40B4-BE49-F238E27FC236}">
                <a16:creationId xmlns:a16="http://schemas.microsoft.com/office/drawing/2014/main" id="{982182A8-48EB-4B06-B332-D5CFD88CF16C}"/>
              </a:ext>
            </a:extLst>
          </p:cNvPr>
          <p:cNvSpPr/>
          <p:nvPr/>
        </p:nvSpPr>
        <p:spPr>
          <a:xfrm>
            <a:off x="8045504" y="5120165"/>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MVP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4111047" y="2937684"/>
            <a:ext cx="326243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err="1">
                <a:ln w="13462">
                  <a:solidFill>
                    <a:prstClr val="white"/>
                  </a:solidFill>
                  <a:prstDash val="solid"/>
                </a:ln>
                <a:solidFill>
                  <a:srgbClr val="000000"/>
                </a:solidFill>
                <a:effectLst>
                  <a:outerShdw dist="38100" dir="2700000" algn="bl" rotWithShape="0">
                    <a:srgbClr val="5B9BD5"/>
                  </a:outerShdw>
                </a:effectLst>
                <a:uLnTx/>
                <a:uFillTx/>
                <a:latin typeface="Arial" panose="020B0604020202020204" pitchFamily="34" charset="0"/>
                <a:ea typeface="+mn-ea"/>
                <a:cs typeface="Arial" panose="020B0604020202020204" pitchFamily="34" charset="0"/>
              </a:rPr>
              <a:t>Inception</a:t>
            </a:r>
            <a:endParaRPr kumimoji="0" lang="es-ES" sz="5400" b="1" i="0" u="none" strike="noStrike" kern="1200" cap="none" spc="0" normalizeH="0" baseline="0" noProof="0" dirty="0">
              <a:ln w="13462">
                <a:solidFill>
                  <a:prstClr val="white"/>
                </a:solidFill>
                <a:prstDash val="solid"/>
              </a:ln>
              <a:solidFill>
                <a:srgbClr val="000000"/>
              </a:solidFill>
              <a:effectLst>
                <a:outerShdw dist="38100" dir="2700000" algn="bl" rotWithShape="0">
                  <a:srgbClr val="5B9BD5"/>
                </a:outerShdw>
              </a:effectLst>
              <a:uLnTx/>
              <a:uFillTx/>
              <a:latin typeface="Arial" panose="020B0604020202020204" pitchFamily="34" charset="0"/>
              <a:ea typeface="+mn-ea"/>
              <a:cs typeface="Arial" panose="020B0604020202020204" pitchFamily="34" charset="0"/>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Arial" panose="020B0604020202020204" pitchFamily="34" charset="0"/>
                <a:ea typeface="+mn-ea"/>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Arial" panose="020B0604020202020204" pitchFamily="34" charset="0"/>
                <a:ea typeface="+mn-ea"/>
                <a:cs typeface="Arial" panose="020B0604020202020204" pitchFamily="34" charset="0"/>
              </a:rPr>
              <a:t>Salidas</a:t>
            </a:r>
          </a:p>
        </p:txBody>
      </p:sp>
      <p:sp>
        <p:nvSpPr>
          <p:cNvPr id="46" name="Cuadro de texto 30">
            <a:extLst>
              <a:ext uri="{FF2B5EF4-FFF2-40B4-BE49-F238E27FC236}">
                <a16:creationId xmlns:a16="http://schemas.microsoft.com/office/drawing/2014/main" id="{A01BA525-61F9-40D5-B523-63F89CCD8979}"/>
              </a:ext>
            </a:extLst>
          </p:cNvPr>
          <p:cNvSpPr txBox="1"/>
          <p:nvPr/>
        </p:nvSpPr>
        <p:spPr>
          <a:xfrm>
            <a:off x="1047418" y="5240333"/>
            <a:ext cx="6579307"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altLang="en-US" sz="1800" b="1" i="0" u="none" strike="noStrike" kern="1200" cap="none" spc="0" normalizeH="0" baseline="0" noProof="0" dirty="0">
                <a:ln>
                  <a:noFill/>
                </a:ln>
                <a:solidFill>
                  <a:srgbClr val="575756"/>
                </a:solidFill>
                <a:effectLst/>
                <a:uLnTx/>
                <a:uFillTx/>
                <a:latin typeface="Arial" panose="020B0604020202020204" pitchFamily="34" charset="0"/>
                <a:ea typeface="+mn-ea"/>
                <a:cs typeface="Arial" panose="020B0604020202020204" pitchFamily="34" charset="0"/>
              </a:rPr>
              <a:t>Nota: La duración del </a:t>
            </a:r>
            <a:r>
              <a:rPr kumimoji="0" lang="es-ES" altLang="en-US" sz="1800" b="1" i="0" u="none" strike="noStrike" kern="1200" cap="none" spc="0" normalizeH="0" baseline="0" noProof="0" dirty="0" err="1">
                <a:ln>
                  <a:noFill/>
                </a:ln>
                <a:solidFill>
                  <a:srgbClr val="575756"/>
                </a:solidFill>
                <a:effectLst/>
                <a:uLnTx/>
                <a:uFillTx/>
                <a:latin typeface="Arial" panose="020B0604020202020204" pitchFamily="34" charset="0"/>
                <a:ea typeface="+mn-ea"/>
                <a:cs typeface="Arial" panose="020B0604020202020204" pitchFamily="34" charset="0"/>
              </a:rPr>
              <a:t>Inception</a:t>
            </a:r>
            <a:r>
              <a:rPr kumimoji="0" lang="es-ES" altLang="en-US" sz="1800" b="1" i="0" u="none" strike="noStrike" kern="1200" cap="none" spc="0" normalizeH="0" baseline="0" noProof="0" dirty="0">
                <a:ln>
                  <a:noFill/>
                </a:ln>
                <a:solidFill>
                  <a:srgbClr val="575756"/>
                </a:solidFill>
                <a:effectLst/>
                <a:uLnTx/>
                <a:uFillTx/>
                <a:latin typeface="Arial" panose="020B0604020202020204" pitchFamily="34" charset="0"/>
                <a:ea typeface="+mn-ea"/>
                <a:cs typeface="Arial" panose="020B0604020202020204" pitchFamily="34" charset="0"/>
              </a:rPr>
              <a:t> depende de la complejidad del proyecto, en alguno casos puede ir desde 4 horas hasta 2 semanas, es facilitada por el Scrum Master o líder del equipo ágil.</a:t>
            </a:r>
          </a:p>
        </p:txBody>
      </p:sp>
    </p:spTree>
    <p:extLst>
      <p:ext uri="{BB962C8B-B14F-4D97-AF65-F5344CB8AC3E}">
        <p14:creationId xmlns:p14="http://schemas.microsoft.com/office/powerpoint/2010/main" val="1335563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538603" y="413309"/>
            <a:ext cx="9634138" cy="9316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Sprint </a:t>
            </a:r>
            <a:r>
              <a:rPr lang="es-ES" sz="3900" b="1" dirty="0" err="1">
                <a:solidFill>
                  <a:srgbClr val="AD198D"/>
                </a:solidFill>
                <a:latin typeface="Arial" panose="020B0604020202020204" pitchFamily="34" charset="0"/>
                <a:cs typeface="Arial" panose="020B0604020202020204" pitchFamily="34" charset="0"/>
                <a:sym typeface="+mn-ea"/>
              </a:rPr>
              <a:t>Planning</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5"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Es el evento en el cual el equipo, se compromete con el trabajo a realizar durante la iteración próxima a iniciar, y se traza un objetivo en común.</a:t>
            </a:r>
          </a:p>
          <a:p>
            <a:pPr algn="ctr"/>
            <a:endParaRPr lang="es-ES" altLang="en-US" dirty="0">
              <a:latin typeface="Arial" panose="020B0604020202020204" pitchFamily="34" charset="0"/>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35000"/>
              </a:spcAft>
            </a:pPr>
            <a:r>
              <a:rPr lang="es-ES" altLang="en-US" dirty="0">
                <a:solidFill>
                  <a:schemeClr val="tx1"/>
                </a:solidFill>
                <a:latin typeface="Arial" panose="020B0604020202020204" pitchFamily="34" charset="0"/>
                <a:cs typeface="Arial" panose="020B0604020202020204" pitchFamily="34" charset="0"/>
              </a:rPr>
              <a:t>En este evento deben participar, el equipo ágil en su totalidad.</a:t>
            </a: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Organizar, planificar y definir el alcance en el cual el equipo ágil se enfocara durante  el desarrollo de la iteración.</a:t>
            </a: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28387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8566287"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Entradas y Salidas: Sprint </a:t>
            </a:r>
            <a:r>
              <a:rPr lang="es-ES" b="1" dirty="0" err="1" smtClean="0">
                <a:solidFill>
                  <a:srgbClr val="AD198D"/>
                </a:solidFill>
                <a:latin typeface="Arial" panose="020B0604020202020204" pitchFamily="34" charset="0"/>
                <a:cs typeface="Arial" panose="020B0604020202020204" pitchFamily="34" charset="0"/>
                <a:sym typeface="+mn-ea"/>
              </a:rPr>
              <a:t>Planning</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325646"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sym typeface="+mn-ea"/>
              </a:rPr>
              <a:t>Estimación</a:t>
            </a:r>
            <a:endParaRPr lang="es-CO"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325645"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latin typeface="Arial" panose="020B0604020202020204" pitchFamily="34" charset="0"/>
                <a:cs typeface="Arial" panose="020B0604020202020204" pitchFamily="34" charset="0"/>
                <a:sym typeface="+mn-ea"/>
              </a:rPr>
              <a:t>Tareas de HU</a:t>
            </a:r>
          </a:p>
          <a:p>
            <a:pPr algn="ct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272415" y="1890524"/>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smtClean="0">
                <a:latin typeface="Arial" panose="020B0604020202020204" pitchFamily="34" charset="0"/>
                <a:cs typeface="Arial" panose="020B0604020202020204" pitchFamily="34" charset="0"/>
              </a:rPr>
              <a:t>Product </a:t>
            </a:r>
            <a:r>
              <a:rPr lang="es-ES" altLang="en-US" dirty="0" err="1" smtClean="0">
                <a:latin typeface="Arial" panose="020B0604020202020204" pitchFamily="34" charset="0"/>
                <a:cs typeface="Arial" panose="020B0604020202020204" pitchFamily="34" charset="0"/>
              </a:rPr>
              <a:t>Backlog</a:t>
            </a:r>
            <a:endParaRPr lang="es-ES" altLang="en-US" dirty="0">
              <a:latin typeface="Arial" panose="020B0604020202020204" pitchFamily="34" charset="0"/>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325645"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err="1">
                <a:latin typeface="Arial" panose="020B0604020202020204" pitchFamily="34" charset="0"/>
                <a:cs typeface="Arial" panose="020B0604020202020204" pitchFamily="34" charset="0"/>
              </a:rPr>
              <a:t>Backlog</a:t>
            </a:r>
            <a:r>
              <a:rPr lang="es-ES" altLang="en-US" dirty="0">
                <a:latin typeface="Arial" panose="020B0604020202020204" pitchFamily="34" charset="0"/>
                <a:cs typeface="Arial" panose="020B0604020202020204" pitchFamily="34" charset="0"/>
              </a:rPr>
              <a:t> </a:t>
            </a:r>
            <a:r>
              <a:rPr lang="es-ES" altLang="en-US" dirty="0" smtClean="0">
                <a:latin typeface="Arial" panose="020B0604020202020204" pitchFamily="34" charset="0"/>
                <a:cs typeface="Arial" panose="020B0604020202020204" pitchFamily="34" charset="0"/>
              </a:rPr>
              <a:t>Sprint</a:t>
            </a:r>
            <a:endParaRPr lang="es-ES" altLang="en-US" dirty="0">
              <a:latin typeface="Arial" panose="020B0604020202020204" pitchFamily="34" charset="0"/>
              <a:cs typeface="Arial" panose="020B0604020202020204" pitchFamily="34" charset="0"/>
            </a:endParaRPr>
          </a:p>
          <a:p>
            <a:pPr algn="ct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564424" y="2900336"/>
            <a:ext cx="4355680" cy="769441"/>
          </a:xfrm>
          <a:prstGeom prst="rect">
            <a:avLst/>
          </a:prstGeom>
          <a:noFill/>
        </p:spPr>
        <p:txBody>
          <a:bodyPr wrap="none" lIns="91440" tIns="45720" rIns="91440" bIns="45720">
            <a:spAutoFit/>
          </a:bodyPr>
          <a:lstStyle/>
          <a:p>
            <a:pPr algn="ctr"/>
            <a:r>
              <a:rPr lang="es-ES" sz="4400" b="1"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Sprint</a:t>
            </a:r>
            <a:r>
              <a:rPr lang="es-ES" sz="4400" b="1" cap="none" spc="0"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 </a:t>
            </a:r>
            <a:r>
              <a:rPr lang="es-ES" sz="4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Planning</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1077683"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968060"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287963" y="2896897"/>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Capacidad del </a:t>
            </a:r>
            <a:r>
              <a:rPr lang="es-ES" altLang="en-US" dirty="0" smtClean="0">
                <a:latin typeface="Arial" panose="020B0604020202020204" pitchFamily="34" charset="0"/>
                <a:cs typeface="Arial" panose="020B0604020202020204" pitchFamily="34" charset="0"/>
              </a:rPr>
              <a:t>equipo</a:t>
            </a:r>
            <a:endParaRPr lang="es-CO" sz="1100" dirty="0">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9C2F2120-CBF4-4293-A0E6-9631FD6B18B1}"/>
              </a:ext>
            </a:extLst>
          </p:cNvPr>
          <p:cNvSpPr/>
          <p:nvPr/>
        </p:nvSpPr>
        <p:spPr>
          <a:xfrm>
            <a:off x="1272415" y="3951071"/>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Planes de acción/ retrospectiva</a:t>
            </a:r>
          </a:p>
          <a:p>
            <a:pPr algn="ctr"/>
            <a:endParaRPr lang="es-CO" sz="1100" dirty="0">
              <a:latin typeface="Arial" panose="020B0604020202020204" pitchFamily="34" charset="0"/>
              <a:cs typeface="Arial" panose="020B0604020202020204" pitchFamily="34" charset="0"/>
            </a:endParaRPr>
          </a:p>
        </p:txBody>
      </p:sp>
      <p:sp>
        <p:nvSpPr>
          <p:cNvPr id="18" name="Rectángulo 17">
            <a:extLst>
              <a:ext uri="{FF2B5EF4-FFF2-40B4-BE49-F238E27FC236}">
                <a16:creationId xmlns:a16="http://schemas.microsoft.com/office/drawing/2014/main" id="{0F95AC1F-BD91-46C6-AC1E-43DD9CA20333}"/>
              </a:ext>
            </a:extLst>
          </p:cNvPr>
          <p:cNvSpPr/>
          <p:nvPr/>
        </p:nvSpPr>
        <p:spPr>
          <a:xfrm>
            <a:off x="8325645" y="4503377"/>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latin typeface="Arial" panose="020B0604020202020204" pitchFamily="34" charset="0"/>
                <a:cs typeface="Arial" panose="020B0604020202020204" pitchFamily="34" charset="0"/>
                <a:sym typeface="+mn-ea"/>
              </a:rPr>
              <a:t>Objetivo de la </a:t>
            </a:r>
            <a:r>
              <a:rPr lang="es-ES" altLang="en-US" dirty="0" smtClean="0">
                <a:latin typeface="Arial" panose="020B0604020202020204" pitchFamily="34" charset="0"/>
                <a:cs typeface="Arial" panose="020B0604020202020204" pitchFamily="34" charset="0"/>
                <a:sym typeface="+mn-ea"/>
              </a:rPr>
              <a:t>Sprint</a:t>
            </a:r>
            <a:endParaRPr lang="es-ES" altLang="en-US" dirty="0">
              <a:latin typeface="Arial" panose="020B0604020202020204" pitchFamily="34" charset="0"/>
              <a:cs typeface="Arial" panose="020B0604020202020204" pitchFamily="34" charset="0"/>
              <a:sym typeface="+mn-ea"/>
            </a:endParaRPr>
          </a:p>
          <a:p>
            <a:pPr algn="ctr"/>
            <a:endParaRPr lang="es-CO" sz="1100" dirty="0">
              <a:latin typeface="Arial" panose="020B0604020202020204" pitchFamily="34" charset="0"/>
              <a:cs typeface="Arial" panose="020B0604020202020204" pitchFamily="34" charset="0"/>
            </a:endParaRPr>
          </a:p>
        </p:txBody>
      </p:sp>
      <p:sp>
        <p:nvSpPr>
          <p:cNvPr id="20" name="Cuadro de texto 29">
            <a:extLst>
              <a:ext uri="{FF2B5EF4-FFF2-40B4-BE49-F238E27FC236}">
                <a16:creationId xmlns:a16="http://schemas.microsoft.com/office/drawing/2014/main" id="{35009E10-E850-49CD-A179-F8CBEB4458BF}"/>
              </a:ext>
            </a:extLst>
          </p:cNvPr>
          <p:cNvSpPr txBox="1"/>
          <p:nvPr/>
        </p:nvSpPr>
        <p:spPr>
          <a:xfrm>
            <a:off x="645951" y="5591141"/>
            <a:ext cx="9284970" cy="645160"/>
          </a:xfrm>
          <a:prstGeom prst="rect">
            <a:avLst/>
          </a:prstGeom>
          <a:noFill/>
        </p:spPr>
        <p:txBody>
          <a:bodyPr wrap="square" rtlCol="0">
            <a:spAutoFit/>
          </a:bodyPr>
          <a:lstStyle/>
          <a:p>
            <a:pPr algn="just"/>
            <a:r>
              <a:rPr lang="es-ES" b="1" dirty="0">
                <a:solidFill>
                  <a:srgbClr val="575756"/>
                </a:solidFill>
                <a:latin typeface="Arial" panose="020B0604020202020204" pitchFamily="34" charset="0"/>
                <a:cs typeface="Arial" panose="020B0604020202020204" pitchFamily="34" charset="0"/>
              </a:rPr>
              <a:t>La duración de la </a:t>
            </a:r>
            <a:r>
              <a:rPr lang="es-ES" b="1" dirty="0" smtClean="0">
                <a:solidFill>
                  <a:srgbClr val="575756"/>
                </a:solidFill>
                <a:latin typeface="Arial" panose="020B0604020202020204" pitchFamily="34" charset="0"/>
                <a:cs typeface="Arial" panose="020B0604020202020204" pitchFamily="34" charset="0"/>
                <a:sym typeface="+mn-ea"/>
              </a:rPr>
              <a:t>Sprint </a:t>
            </a:r>
            <a:r>
              <a:rPr lang="es-ES" b="1" dirty="0" err="1">
                <a:solidFill>
                  <a:srgbClr val="575756"/>
                </a:solidFill>
                <a:latin typeface="Arial" panose="020B0604020202020204" pitchFamily="34" charset="0"/>
                <a:cs typeface="Arial" panose="020B0604020202020204" pitchFamily="34" charset="0"/>
                <a:sym typeface="+mn-ea"/>
              </a:rPr>
              <a:t>Planning</a:t>
            </a:r>
            <a:r>
              <a:rPr lang="es-ES" b="1" dirty="0">
                <a:solidFill>
                  <a:srgbClr val="575756"/>
                </a:solidFill>
                <a:latin typeface="Arial" panose="020B0604020202020204" pitchFamily="34" charset="0"/>
                <a:cs typeface="Arial" panose="020B0604020202020204" pitchFamily="34" charset="0"/>
                <a:sym typeface="+mn-ea"/>
              </a:rPr>
              <a:t> debe ser maximo de 4 horas para una iteración de 2 semanas, es facilitada por el Scrum Master</a:t>
            </a:r>
            <a:endParaRPr lang="es-ES" altLang="en-US" b="1" dirty="0">
              <a:solidFill>
                <a:srgbClr val="575756"/>
              </a:solidFill>
              <a:latin typeface="Arial" panose="020B0604020202020204" pitchFamily="34" charset="0"/>
              <a:cs typeface="Arial" panose="020B0604020202020204" pitchFamily="34" charset="0"/>
              <a:sym typeface="+mn-ea"/>
            </a:endParaRPr>
          </a:p>
        </p:txBody>
      </p:sp>
    </p:spTree>
    <p:extLst>
      <p:ext uri="{BB962C8B-B14F-4D97-AF65-F5344CB8AC3E}">
        <p14:creationId xmlns:p14="http://schemas.microsoft.com/office/powerpoint/2010/main" val="42839438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645624"/>
            <a:ext cx="9156467"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Sprint</a:t>
            </a:r>
            <a:endParaRPr kumimoji="0" lang="es-CO"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Que es?</a:t>
            </a:r>
          </a:p>
        </p:txBody>
      </p:sp>
      <p:sp>
        <p:nvSpPr>
          <p:cNvPr id="9" name="Proceso alternativo 8"/>
          <p:cNvSpPr/>
          <p:nvPr/>
        </p:nvSpPr>
        <p:spPr>
          <a:xfrm>
            <a:off x="645795"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ct val="0"/>
              </a:spcBef>
              <a:spcAft>
                <a:spcPct val="35000"/>
              </a:spcAft>
              <a:buClrTx/>
              <a:buSzTx/>
              <a:buFontTx/>
              <a:buNone/>
              <a:tabLst/>
              <a:defRPr/>
            </a:pPr>
            <a:r>
              <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mn-ea"/>
              </a:rPr>
              <a:t>Es un periodo de tiempo de longitud fija, en el cual se implementa un incremento del producto.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35000"/>
              </a:spcAft>
              <a:buClrTx/>
              <a:buSzTx/>
              <a:buFontTx/>
              <a:buNone/>
              <a:tabLst/>
              <a:defRPr/>
            </a:pPr>
            <a:r>
              <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Equipo Ágil</a:t>
            </a:r>
          </a:p>
          <a:p>
            <a:pPr marL="0" marR="0" lvl="0" indent="0" algn="l" defTabSz="914400" rtl="0" eaLnBrk="1" fontAlgn="auto" latinLnBrk="0" hangingPunct="1">
              <a:lnSpc>
                <a:spcPct val="100000"/>
              </a:lnSpc>
              <a:spcBef>
                <a:spcPct val="0"/>
              </a:spcBef>
              <a:spcAft>
                <a:spcPct val="35000"/>
              </a:spcAft>
              <a:buClrTx/>
              <a:buSzTx/>
              <a:buFontTx/>
              <a:buNone/>
              <a:tabLst/>
              <a:defRPr/>
            </a:pPr>
            <a:endPar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ct val="0"/>
              </a:spcBef>
              <a:spcAft>
                <a:spcPct val="35000"/>
              </a:spcAft>
              <a:buClrTx/>
              <a:buSzTx/>
              <a:buFontTx/>
              <a:buNone/>
              <a:tabLst/>
              <a:defRPr/>
            </a:pPr>
            <a:r>
              <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Generar valor al negocio, mediante la creación de un incremento de producto.</a:t>
            </a:r>
          </a:p>
          <a:p>
            <a:pPr marL="0" marR="0" lvl="0" indent="0" algn="l" defTabSz="914400" rtl="0" eaLnBrk="1" fontAlgn="auto" latinLnBrk="0" hangingPunct="1">
              <a:lnSpc>
                <a:spcPct val="100000"/>
              </a:lnSpc>
              <a:spcBef>
                <a:spcPct val="0"/>
              </a:spcBef>
              <a:spcAft>
                <a:spcPct val="35000"/>
              </a:spcAft>
              <a:buClrTx/>
              <a:buSzTx/>
              <a:buFontTx/>
              <a:buNone/>
              <a:tabLst/>
              <a:defRPr/>
            </a:pPr>
            <a:endPar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62448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s-ES" b="1" dirty="0">
                <a:solidFill>
                  <a:srgbClr val="AD198D"/>
                </a:solidFill>
                <a:latin typeface="Arial" panose="020B0604020202020204" pitchFamily="34" charset="0"/>
                <a:cs typeface="Arial" panose="020B0604020202020204" pitchFamily="34" charset="0"/>
                <a:sym typeface="+mn-ea"/>
              </a:rPr>
              <a:t>Entradas y Salidas: </a:t>
            </a: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Sprint</a:t>
            </a:r>
            <a:endParaRPr kumimoji="0" lang="es-ES" sz="4400" b="1" i="0" u="none" strike="noStrike" kern="1200" cap="none" spc="0" normalizeH="0" baseline="0" noProof="0" dirty="0">
              <a:ln>
                <a:noFill/>
              </a:ln>
              <a:solidFill>
                <a:srgbClr val="4472C4">
                  <a:lumMod val="75000"/>
                </a:srgbClr>
              </a:solidFill>
              <a:effectLst/>
              <a:uLnTx/>
              <a:uFillTx/>
              <a:latin typeface="Arial" panose="020B0604020202020204" pitchFamily="34" charset="0"/>
              <a:ea typeface="+mj-ea"/>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943184"/>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zh-CN"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Métricas de la </a:t>
            </a:r>
            <a:r>
              <a:rPr kumimoji="0" lang="es-ES" altLang="zh-CN" sz="1800" b="0" i="0" u="none" strike="noStrike" kern="120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Sprint. </a:t>
            </a:r>
            <a:endParaRPr kumimoji="0" lang="es-CO"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3861014"/>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zh-CN"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HU </a:t>
            </a:r>
            <a:r>
              <a:rPr kumimoji="0" lang="es-ES" altLang="zh-CN" sz="1800" b="0" i="0" u="none" strike="noStrike" kern="120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Terminadas</a:t>
            </a: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313179" y="2129303"/>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HU Refinadas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320804" y="3142381"/>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zh-CN"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Herramientas para la ejecución de las HU</a:t>
            </a: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2026569"/>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zh-CN"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Incremento del </a:t>
            </a:r>
            <a:r>
              <a:rPr kumimoji="0" lang="es-ES" altLang="zh-CN" sz="1800" b="0" i="0" u="none" strike="noStrike" kern="120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producto</a:t>
            </a: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4207235" y="2937684"/>
            <a:ext cx="3070072"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w="13462">
                  <a:solidFill>
                    <a:prstClr val="white"/>
                  </a:solidFill>
                  <a:prstDash val="solid"/>
                </a:ln>
                <a:solidFill>
                  <a:srgbClr val="000000"/>
                </a:solidFill>
                <a:effectLst>
                  <a:outerShdw dist="38100" dir="2700000" algn="bl" rotWithShape="0">
                    <a:srgbClr val="5B9BD5"/>
                  </a:outerShdw>
                </a:effectLst>
                <a:uLnTx/>
                <a:uFillTx/>
                <a:latin typeface="Arial" panose="020B0604020202020204" pitchFamily="34" charset="0"/>
                <a:ea typeface="+mn-ea"/>
                <a:cs typeface="Arial" panose="020B0604020202020204" pitchFamily="34" charset="0"/>
              </a:rPr>
              <a:t>Iteración</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Arial" panose="020B0604020202020204" pitchFamily="34" charset="0"/>
                <a:ea typeface="+mn-ea"/>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Arial" panose="020B0604020202020204" pitchFamily="34" charset="0"/>
                <a:ea typeface="+mn-ea"/>
                <a:cs typeface="Arial" panose="020B0604020202020204" pitchFamily="34" charset="0"/>
              </a:rPr>
              <a:t>Salidas</a:t>
            </a:r>
          </a:p>
        </p:txBody>
      </p:sp>
      <p:sp>
        <p:nvSpPr>
          <p:cNvPr id="16" name="Cuadro de texto 7">
            <a:extLst>
              <a:ext uri="{FF2B5EF4-FFF2-40B4-BE49-F238E27FC236}">
                <a16:creationId xmlns:a16="http://schemas.microsoft.com/office/drawing/2014/main" id="{22F89864-C4CC-4774-AEAC-5758AD7AF422}"/>
              </a:ext>
            </a:extLst>
          </p:cNvPr>
          <p:cNvSpPr txBox="1"/>
          <p:nvPr/>
        </p:nvSpPr>
        <p:spPr>
          <a:xfrm>
            <a:off x="645952" y="5520110"/>
            <a:ext cx="96300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en-US" sz="1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Scrum </a:t>
            </a:r>
            <a:r>
              <a:rPr kumimoji="0" lang="es-E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recomienda una duración de 2 a 4 semanas por iteración, dependiendo del contexto organizacional.</a:t>
            </a:r>
          </a:p>
        </p:txBody>
      </p:sp>
      <p:sp>
        <p:nvSpPr>
          <p:cNvPr id="17" name="Rectángulo 16">
            <a:extLst>
              <a:ext uri="{FF2B5EF4-FFF2-40B4-BE49-F238E27FC236}">
                <a16:creationId xmlns:a16="http://schemas.microsoft.com/office/drawing/2014/main" id="{CAC27597-7E44-451C-8ADA-C155BCDB2BCA}"/>
              </a:ext>
            </a:extLst>
          </p:cNvPr>
          <p:cNvSpPr/>
          <p:nvPr/>
        </p:nvSpPr>
        <p:spPr>
          <a:xfrm>
            <a:off x="1320804" y="4191471"/>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Backlog de la </a:t>
            </a:r>
            <a:r>
              <a:rPr kumimoji="0" lang="es-ES" sz="18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Iteración</a:t>
            </a: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701489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err="1" smtClean="0">
                <a:solidFill>
                  <a:srgbClr val="AD198D"/>
                </a:solidFill>
                <a:latin typeface="Arial" panose="020B0604020202020204" pitchFamily="34" charset="0"/>
                <a:cs typeface="Arial" panose="020B0604020202020204" pitchFamily="34" charset="0"/>
                <a:sym typeface="+mn-ea"/>
              </a:rPr>
              <a:t>Daily</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en-US" dirty="0">
                <a:solidFill>
                  <a:schemeClr val="tx1"/>
                </a:solidFill>
                <a:sym typeface="+mn-ea"/>
              </a:rPr>
              <a:t>Es una </a:t>
            </a:r>
            <a:r>
              <a:rPr lang="es-ES" altLang="zh-CN" dirty="0">
                <a:solidFill>
                  <a:schemeClr val="tx1"/>
                </a:solidFill>
                <a:sym typeface="+mn-ea"/>
              </a:rPr>
              <a:t>reunión d</a:t>
            </a:r>
            <a:r>
              <a:rPr lang="es-ES" altLang="en-US" dirty="0">
                <a:solidFill>
                  <a:schemeClr val="tx1"/>
                </a:solidFill>
                <a:sym typeface="+mn-ea"/>
              </a:rPr>
              <a:t>e sincronización, que se realiza todos los días para que el equipo de una manera rápida comente sus avances diarios  en lo comprometido durante la iteración.</a:t>
            </a:r>
            <a:endParaRPr lang="zh-CN" altLang="en-US" dirty="0">
              <a:solidFill>
                <a:schemeClr val="tx1"/>
              </a:solidFill>
            </a:endParaRP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altLang="zh-CN" sz="1400" dirty="0">
                <a:solidFill>
                  <a:schemeClr val="tx1"/>
                </a:solidFill>
              </a:rPr>
              <a:t>El equipo ágil. Es importante resaltar que esta reunión es responsabilidad del equipo de desarrollo, esta se debe realizar aún cuando no este presente el PO  y/0 el SM, si es el caso un integrante del equipo </a:t>
            </a:r>
            <a:r>
              <a:rPr lang="es-ES" altLang="zh-CN" sz="1400" dirty="0" err="1">
                <a:solidFill>
                  <a:schemeClr val="tx1"/>
                </a:solidFill>
              </a:rPr>
              <a:t>sera</a:t>
            </a:r>
            <a:r>
              <a:rPr lang="es-ES" altLang="zh-CN" sz="1400" dirty="0">
                <a:solidFill>
                  <a:schemeClr val="tx1"/>
                </a:solidFill>
              </a:rPr>
              <a:t> quien informe al Scrum Master el resultado de la </a:t>
            </a:r>
            <a:r>
              <a:rPr lang="es-ES" altLang="zh-CN" sz="1400" dirty="0" err="1">
                <a:solidFill>
                  <a:schemeClr val="tx1"/>
                </a:solidFill>
              </a:rPr>
              <a:t>daily</a:t>
            </a:r>
            <a:endParaRPr lang="es-CO" sz="1400"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Sincronizar al equipo en las tareas ejecutadas en un día de trabajo.</a:t>
            </a:r>
          </a:p>
          <a:p>
            <a:pPr lvl="0">
              <a:lnSpc>
                <a:spcPct val="100000"/>
              </a:lnSpc>
              <a:spcBef>
                <a:spcPct val="0"/>
              </a:spcBef>
              <a:spcAft>
                <a:spcPct val="35000"/>
              </a:spcAft>
            </a:pPr>
            <a:endParaRPr lang="es-ES" altLang="zh-CN" dirty="0">
              <a:solidFill>
                <a:schemeClr val="tx1"/>
              </a:solidFill>
            </a:endParaRPr>
          </a:p>
        </p:txBody>
      </p:sp>
    </p:spTree>
    <p:extLst>
      <p:ext uri="{BB962C8B-B14F-4D97-AF65-F5344CB8AC3E}">
        <p14:creationId xmlns:p14="http://schemas.microsoft.com/office/powerpoint/2010/main" val="16336166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Entradas </a:t>
            </a:r>
            <a:r>
              <a:rPr lang="es-ES" b="1" dirty="0">
                <a:solidFill>
                  <a:srgbClr val="AD198D"/>
                </a:solidFill>
                <a:latin typeface="Arial" panose="020B0604020202020204" pitchFamily="34" charset="0"/>
                <a:cs typeface="Arial" panose="020B0604020202020204" pitchFamily="34" charset="0"/>
                <a:sym typeface="+mn-ea"/>
              </a:rPr>
              <a:t>y Salidas: </a:t>
            </a:r>
            <a:r>
              <a:rPr lang="es-ES" b="1" dirty="0" err="1">
                <a:solidFill>
                  <a:srgbClr val="AD198D"/>
                </a:solidFill>
                <a:latin typeface="Arial" panose="020B0604020202020204" pitchFamily="34" charset="0"/>
                <a:cs typeface="Arial" panose="020B0604020202020204" pitchFamily="34" charset="0"/>
                <a:sym typeface="+mn-ea"/>
              </a:rPr>
              <a:t>Daily</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6" y="3380829"/>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Impedimentos para </a:t>
            </a:r>
            <a:r>
              <a:rPr lang="es-ES" altLang="en-US" dirty="0" smtClean="0">
                <a:latin typeface="Arial" panose="020B0604020202020204" pitchFamily="34" charset="0"/>
                <a:cs typeface="Arial" panose="020B0604020202020204" pitchFamily="34" charset="0"/>
              </a:rPr>
              <a:t>resolver</a:t>
            </a:r>
            <a:endParaRPr lang="es-CO"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Qué terminé ayer?</a:t>
            </a:r>
          </a:p>
          <a:p>
            <a:pPr algn="ct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Qué voy a terminar hoy?</a:t>
            </a:r>
          </a:p>
        </p:txBody>
      </p:sp>
      <p:sp>
        <p:nvSpPr>
          <p:cNvPr id="42" name="Rectángulo 41">
            <a:extLst>
              <a:ext uri="{FF2B5EF4-FFF2-40B4-BE49-F238E27FC236}">
                <a16:creationId xmlns:a16="http://schemas.microsoft.com/office/drawing/2014/main" id="{22AA554A-DEB6-4E2C-9DA0-DDC4FC78AFEF}"/>
              </a:ext>
            </a:extLst>
          </p:cNvPr>
          <p:cNvSpPr/>
          <p:nvPr/>
        </p:nvSpPr>
        <p:spPr>
          <a:xfrm>
            <a:off x="8025395" y="2464214"/>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Sincronización de trabajo</a:t>
            </a:r>
            <a:r>
              <a:rPr lang="es-ES" altLang="en-US" dirty="0" smtClean="0">
                <a:latin typeface="Arial" panose="020B0604020202020204" pitchFamily="34" charset="0"/>
                <a:cs typeface="Arial" panose="020B0604020202020204" pitchFamily="34" charset="0"/>
              </a:rPr>
              <a:t>.</a:t>
            </a: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4822787" y="2937684"/>
            <a:ext cx="1838965" cy="923330"/>
          </a:xfrm>
          <a:prstGeom prst="rect">
            <a:avLst/>
          </a:prstGeom>
          <a:noFill/>
        </p:spPr>
        <p:txBody>
          <a:bodyPr wrap="none" lIns="91440" tIns="45720" rIns="91440" bIns="45720">
            <a:spAutoFit/>
          </a:bodyPr>
          <a:lstStyle/>
          <a:p>
            <a:pPr algn="ctr"/>
            <a:r>
              <a:rPr lang="es-ES" sz="5400" b="1" cap="none" spc="0" dirty="0" err="1">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Daily</a:t>
            </a:r>
            <a:endParaRPr lang="es-ES" sz="5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smtClean="0">
                <a:latin typeface="Arial" panose="020B0604020202020204" pitchFamily="34" charset="0"/>
                <a:cs typeface="Arial" panose="020B0604020202020204" pitchFamily="34" charset="0"/>
              </a:rPr>
              <a:t>impedimentos</a:t>
            </a:r>
            <a:endParaRPr lang="es-CO" sz="1100" dirty="0">
              <a:latin typeface="Arial" panose="020B0604020202020204" pitchFamily="34" charset="0"/>
              <a:cs typeface="Arial" panose="020B0604020202020204" pitchFamily="34" charset="0"/>
            </a:endParaRPr>
          </a:p>
        </p:txBody>
      </p:sp>
      <p:sp>
        <p:nvSpPr>
          <p:cNvPr id="22" name="Cuadro de texto 16">
            <a:extLst>
              <a:ext uri="{FF2B5EF4-FFF2-40B4-BE49-F238E27FC236}">
                <a16:creationId xmlns:a16="http://schemas.microsoft.com/office/drawing/2014/main" id="{5721DC28-47A3-4E92-94A0-5BF65E8C6045}"/>
              </a:ext>
            </a:extLst>
          </p:cNvPr>
          <p:cNvSpPr txBox="1"/>
          <p:nvPr/>
        </p:nvSpPr>
        <p:spPr>
          <a:xfrm>
            <a:off x="1107617" y="5095553"/>
            <a:ext cx="8437880" cy="1200329"/>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El </a:t>
            </a:r>
            <a:r>
              <a:rPr lang="es-ES" altLang="en-US" b="1" dirty="0" err="1">
                <a:solidFill>
                  <a:srgbClr val="575756"/>
                </a:solidFill>
                <a:latin typeface="Arial" panose="020B0604020202020204" pitchFamily="34" charset="0"/>
                <a:cs typeface="Arial" panose="020B0604020202020204" pitchFamily="34" charset="0"/>
              </a:rPr>
              <a:t>timebox</a:t>
            </a:r>
            <a:r>
              <a:rPr lang="es-ES" altLang="en-US" b="1" dirty="0">
                <a:solidFill>
                  <a:srgbClr val="575756"/>
                </a:solidFill>
                <a:latin typeface="Arial" panose="020B0604020202020204" pitchFamily="34" charset="0"/>
                <a:cs typeface="Arial" panose="020B0604020202020204" pitchFamily="34" charset="0"/>
              </a:rPr>
              <a:t> para esta reunión es de 15 minutos máximo, responsable el equipo. Durante la daily no se resuelven los impedimentos, para ello el Scrum Master se reune posterior a la daily con la persona que reportó alguno</a:t>
            </a:r>
            <a:r>
              <a:rPr lang="es-ES" altLang="en-US" b="1" dirty="0" smtClean="0">
                <a:solidFill>
                  <a:srgbClr val="575756"/>
                </a:solidFill>
                <a:latin typeface="Arial" panose="020B0604020202020204" pitchFamily="34" charset="0"/>
                <a:cs typeface="Arial" panose="020B0604020202020204" pitchFamily="34" charset="0"/>
              </a:rPr>
              <a:t>.</a:t>
            </a:r>
            <a:endParaRPr lang="es-E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86031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268116"/>
            <a:ext cx="8562809" cy="9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smtClean="0">
                <a:solidFill>
                  <a:srgbClr val="AD198D"/>
                </a:solidFill>
                <a:latin typeface="Arial" panose="020B0604020202020204" pitchFamily="34" charset="0"/>
                <a:cs typeface="Arial" panose="020B0604020202020204" pitchFamily="34" charset="0"/>
                <a:sym typeface="+mn-ea"/>
              </a:rPr>
              <a:t>Refinamiento</a:t>
            </a:r>
            <a:endParaRPr lang="es-CO" sz="4000"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4" y="3125470"/>
            <a:ext cx="2712633" cy="3193443"/>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Evento, en el cual se detalla a nivel funcional las HU, para asegurar que el equipo Ágil, tenga un entendimiento de las necesidades del PO.</a:t>
            </a:r>
          </a:p>
          <a:p>
            <a:pPr algn="ctr"/>
            <a:endParaRPr lang="es-ES" altLang="en-US" dirty="0">
              <a:latin typeface="Arial" panose="020B0604020202020204" pitchFamily="34" charset="0"/>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712632" cy="3288978"/>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Debe participar todo el equipo Ágil. En el caso que sea necesario invitar alguien que no sea parte del equipo, como por ejemplo stakeholders, áreas transversales, entre otros es valido hacerlo.</a:t>
            </a: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2" y="3125470"/>
            <a:ext cx="2768301" cy="3288978"/>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Detallar HU que son candidatas para ser </a:t>
            </a:r>
            <a:r>
              <a:rPr lang="es-ES" altLang="en-US" b="1" i="1" dirty="0">
                <a:solidFill>
                  <a:schemeClr val="tx1"/>
                </a:solidFill>
                <a:latin typeface="Arial" panose="020B0604020202020204" pitchFamily="34" charset="0"/>
                <a:cs typeface="Arial" panose="020B0604020202020204" pitchFamily="34" charset="0"/>
              </a:rPr>
              <a:t>implementadas</a:t>
            </a:r>
            <a:r>
              <a:rPr lang="es-ES" altLang="en-US" dirty="0">
                <a:solidFill>
                  <a:schemeClr val="tx1"/>
                </a:solidFill>
                <a:latin typeface="Arial" panose="020B0604020202020204" pitchFamily="34" charset="0"/>
                <a:cs typeface="Arial" panose="020B0604020202020204" pitchFamily="34" charset="0"/>
              </a:rPr>
              <a:t> en la siguiente </a:t>
            </a:r>
            <a:r>
              <a:rPr lang="es-ES" altLang="en-US" b="1" i="1" dirty="0">
                <a:solidFill>
                  <a:schemeClr val="tx1"/>
                </a:solidFill>
                <a:latin typeface="Arial" panose="020B0604020202020204" pitchFamily="34" charset="0"/>
                <a:cs typeface="Arial" panose="020B0604020202020204" pitchFamily="34" charset="0"/>
              </a:rPr>
              <a:t>iteración</a:t>
            </a:r>
            <a:r>
              <a:rPr lang="es-ES" altLang="en-US" dirty="0">
                <a:solidFill>
                  <a:schemeClr val="tx1"/>
                </a:solidFill>
                <a:latin typeface="Arial" panose="020B0604020202020204" pitchFamily="34" charset="0"/>
                <a:cs typeface="Arial" panose="020B0604020202020204" pitchFamily="34" charset="0"/>
              </a:rPr>
              <a:t>. Identificando, riesgos, dependencias, impedimentos y viabilidad técnica para su construcción.</a:t>
            </a:r>
          </a:p>
        </p:txBody>
      </p:sp>
    </p:spTree>
    <p:extLst>
      <p:ext uri="{BB962C8B-B14F-4D97-AF65-F5344CB8AC3E}">
        <p14:creationId xmlns:p14="http://schemas.microsoft.com/office/powerpoint/2010/main" val="36446300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588612" y="2658250"/>
            <a:ext cx="11257613" cy="33841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DADB4739-DC71-4CA7-986F-593FFA198C83}"/>
              </a:ext>
            </a:extLst>
          </p:cNvPr>
          <p:cNvSpPr/>
          <p:nvPr/>
        </p:nvSpPr>
        <p:spPr>
          <a:xfrm rot="20743550">
            <a:off x="353469" y="426339"/>
            <a:ext cx="3779622" cy="132343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8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Bad Mofo" panose="02000000000000000000" pitchFamily="2" charset="0"/>
                <a:ea typeface="ヒラギノ角ゴ Pro W3"/>
                <a:cs typeface="+mn-cs"/>
              </a:rPr>
              <a:t>Rene Ome</a:t>
            </a:r>
            <a:endParaRPr kumimoji="0" lang="es-CO" sz="8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Bad Mofo" panose="02000000000000000000" pitchFamily="2" charset="0"/>
              <a:ea typeface="+mn-ea"/>
              <a:cs typeface="+mn-cs"/>
            </a:endParaRPr>
          </a:p>
        </p:txBody>
      </p:sp>
      <p:sp>
        <p:nvSpPr>
          <p:cNvPr id="8" name="CuadroTexto 7"/>
          <p:cNvSpPr txBox="1"/>
          <p:nvPr/>
        </p:nvSpPr>
        <p:spPr>
          <a:xfrm>
            <a:off x="4885009" y="933225"/>
            <a:ext cx="5685698" cy="13234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Ingeniero de Sistemas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Scrum Master </a:t>
            </a:r>
            <a:r>
              <a:rPr kumimoji="0" lang="es-CO" sz="2000" b="0"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certificado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2000" dirty="0" smtClean="0">
                <a:solidFill>
                  <a:prstClr val="black"/>
                </a:solidFill>
                <a:effectLst>
                  <a:outerShdw blurRad="38100" dist="38100" dir="2700000" algn="tl">
                    <a:srgbClr val="000000">
                      <a:alpha val="43137"/>
                    </a:srgbClr>
                  </a:outerShdw>
                </a:effectLst>
                <a:latin typeface="Consolas" panose="020B0609020204030204" pitchFamily="49" charset="0"/>
              </a:rPr>
              <a:t>Agile Coach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2000" b="0"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Safe</a:t>
            </a:r>
            <a:r>
              <a:rPr kumimoji="0" lang="es-CO" sz="2000" b="0"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 </a:t>
            </a:r>
            <a:r>
              <a:rPr kumimoji="0" lang="es-CO" sz="2000" b="0"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for</a:t>
            </a:r>
            <a:r>
              <a:rPr kumimoji="0" lang="es-CO" sz="2000" b="0"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 </a:t>
            </a:r>
            <a:r>
              <a:rPr kumimoji="0" lang="es-CO" sz="2000" b="0"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Team</a:t>
            </a:r>
            <a:endParaRPr kumimoji="0" lang="es-CO"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endParaRP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0930" y="4304404"/>
            <a:ext cx="3450619" cy="862655"/>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9720" y="2949257"/>
            <a:ext cx="2393387" cy="1004006"/>
          </a:xfrm>
          <a:prstGeom prst="rect">
            <a:avLst/>
          </a:prstGeom>
        </p:spPr>
      </p:pic>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4719" y="5183767"/>
            <a:ext cx="2958730" cy="546032"/>
          </a:xfrm>
          <a:prstGeom prst="rect">
            <a:avLst/>
          </a:prstGeom>
        </p:spPr>
      </p:pic>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1223" y="4567204"/>
            <a:ext cx="2044444" cy="698413"/>
          </a:xfrm>
          <a:prstGeom prst="rect">
            <a:avLst/>
          </a:prstGeom>
        </p:spPr>
      </p:pic>
      <p:pic>
        <p:nvPicPr>
          <p:cNvPr id="13" name="Imagen 12"/>
          <p:cNvPicPr>
            <a:picLocks noChangeAspect="1"/>
          </p:cNvPicPr>
          <p:nvPr/>
        </p:nvPicPr>
        <p:blipFill rotWithShape="1">
          <a:blip r:embed="rId6">
            <a:extLst>
              <a:ext uri="{28A0092B-C50C-407E-A947-70E740481C1C}">
                <a14:useLocalDpi xmlns:a14="http://schemas.microsoft.com/office/drawing/2010/main" val="0"/>
              </a:ext>
            </a:extLst>
          </a:blip>
          <a:srcRect l="40728"/>
          <a:stretch/>
        </p:blipFill>
        <p:spPr>
          <a:xfrm>
            <a:off x="1382857" y="2851077"/>
            <a:ext cx="2449540" cy="1383477"/>
          </a:xfrm>
          <a:prstGeom prst="rect">
            <a:avLst/>
          </a:prstGeom>
        </p:spPr>
      </p:pic>
      <p:pic>
        <p:nvPicPr>
          <p:cNvPr id="14" name="Imagen 13"/>
          <p:cNvPicPr>
            <a:picLocks noChangeAspect="1"/>
          </p:cNvPicPr>
          <p:nvPr/>
        </p:nvPicPr>
        <p:blipFill rotWithShape="1">
          <a:blip r:embed="rId7">
            <a:extLst>
              <a:ext uri="{28A0092B-C50C-407E-A947-70E740481C1C}">
                <a14:useLocalDpi xmlns:a14="http://schemas.microsoft.com/office/drawing/2010/main" val="0"/>
              </a:ext>
            </a:extLst>
          </a:blip>
          <a:srcRect l="25934" r="22388"/>
          <a:stretch/>
        </p:blipFill>
        <p:spPr>
          <a:xfrm>
            <a:off x="5342657" y="3014706"/>
            <a:ext cx="1867422" cy="835426"/>
          </a:xfrm>
          <a:prstGeom prst="rect">
            <a:avLst/>
          </a:prstGeom>
        </p:spPr>
      </p:pic>
      <p:pic>
        <p:nvPicPr>
          <p:cNvPr id="15" name="Picture 2" descr="Resultado de imagen para seguro socia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6804" y="4626669"/>
            <a:ext cx="1542596" cy="726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sultado de imagen para ejercito naciona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61188" y="2808922"/>
            <a:ext cx="1385842" cy="114433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o 16"/>
          <p:cNvGrpSpPr/>
          <p:nvPr/>
        </p:nvGrpSpPr>
        <p:grpSpPr>
          <a:xfrm>
            <a:off x="8965610" y="276069"/>
            <a:ext cx="1733734" cy="722243"/>
            <a:chOff x="6635884" y="5825524"/>
            <a:chExt cx="1733734" cy="722243"/>
          </a:xfrm>
        </p:grpSpPr>
        <p:sp>
          <p:nvSpPr>
            <p:cNvPr id="18" name="CuadroTexto 17"/>
            <p:cNvSpPr txBox="1"/>
            <p:nvPr/>
          </p:nvSpPr>
          <p:spPr>
            <a:xfrm>
              <a:off x="7117352" y="5870659"/>
              <a:ext cx="1252266" cy="67710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2000" b="0" i="0" u="none" strike="noStrike" kern="1200" cap="none" spc="0" normalizeH="0" baseline="0" noProof="0" dirty="0">
                  <a:ln>
                    <a:noFill/>
                  </a:ln>
                  <a:solidFill>
                    <a:prstClr val="black"/>
                  </a:solidFill>
                  <a:effectLst/>
                  <a:uLnTx/>
                  <a:uFillTx/>
                  <a:latin typeface="Britannic Bold" panose="020B0903060703020204" pitchFamily="34" charset="0"/>
                  <a:ea typeface="+mn-ea"/>
                  <a:cs typeface="+mn-cs"/>
                </a:rPr>
                <a:t>@</a:t>
              </a:r>
              <a:r>
                <a:rPr kumimoji="0" lang="es-CO" sz="2000" b="0" i="0" u="none" strike="noStrike" kern="1200" cap="none" spc="0" normalizeH="0" baseline="0" noProof="0" dirty="0" err="1">
                  <a:ln>
                    <a:noFill/>
                  </a:ln>
                  <a:solidFill>
                    <a:prstClr val="black"/>
                  </a:solidFill>
                  <a:effectLst/>
                  <a:uLnTx/>
                  <a:uFillTx/>
                  <a:latin typeface="Britannic Bold" panose="020B0903060703020204" pitchFamily="34" charset="0"/>
                  <a:ea typeface="+mn-ea"/>
                  <a:cs typeface="+mn-cs"/>
                </a:rPr>
                <a:t>omesan</a:t>
              </a:r>
              <a:endParaRPr kumimoji="0" lang="es-CO" sz="2000" b="0" i="0" u="none" strike="noStrike" kern="1200" cap="none" spc="0" normalizeH="0" baseline="0" noProof="0" dirty="0">
                <a:ln>
                  <a:noFill/>
                </a:ln>
                <a:solidFill>
                  <a:prstClr val="black"/>
                </a:solidFill>
                <a:effectLst/>
                <a:uLnTx/>
                <a:uFillTx/>
                <a:latin typeface="Britannic Bold" panose="020B0903060703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 name="Picture 12" descr="Resultado de imagen para twitte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35884" y="5825524"/>
              <a:ext cx="574790" cy="5747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upo 19"/>
          <p:cNvGrpSpPr/>
          <p:nvPr/>
        </p:nvGrpSpPr>
        <p:grpSpPr>
          <a:xfrm>
            <a:off x="4885009" y="266779"/>
            <a:ext cx="3448839" cy="502428"/>
            <a:chOff x="6543159" y="1497934"/>
            <a:chExt cx="3448839" cy="502428"/>
          </a:xfrm>
        </p:grpSpPr>
        <p:pic>
          <p:nvPicPr>
            <p:cNvPr id="21" name="Picture 2" descr="Resultado de imagen para emai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43159" y="1497934"/>
              <a:ext cx="501774" cy="501774"/>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p:cNvSpPr txBox="1"/>
            <p:nvPr/>
          </p:nvSpPr>
          <p:spPr>
            <a:xfrm>
              <a:off x="6997267" y="1600252"/>
              <a:ext cx="299473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2000" b="0" i="0" u="none" strike="noStrike" kern="1200" cap="none" spc="0" normalizeH="0" baseline="0" noProof="0" dirty="0">
                  <a:ln>
                    <a:noFill/>
                  </a:ln>
                  <a:solidFill>
                    <a:prstClr val="black"/>
                  </a:solidFill>
                  <a:effectLst/>
                  <a:uLnTx/>
                  <a:uFillTx/>
                  <a:latin typeface="Britannic Bold" panose="020B0903060703020204" pitchFamily="34" charset="0"/>
                  <a:ea typeface="+mn-ea"/>
                  <a:cs typeface="+mn-cs"/>
                </a:rPr>
                <a:t>erbermeo@stefanini.com</a:t>
              </a:r>
            </a:p>
          </p:txBody>
        </p:sp>
      </p:grpSp>
      <p:pic>
        <p:nvPicPr>
          <p:cNvPr id="23" name="Imagen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31691" y="4146361"/>
            <a:ext cx="2275100" cy="734857"/>
          </a:xfrm>
          <a:prstGeom prst="rect">
            <a:avLst/>
          </a:prstGeom>
        </p:spPr>
      </p:pic>
    </p:spTree>
    <p:extLst>
      <p:ext uri="{BB962C8B-B14F-4D97-AF65-F5344CB8AC3E}">
        <p14:creationId xmlns:p14="http://schemas.microsoft.com/office/powerpoint/2010/main" val="13174526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281637"/>
            <a:ext cx="8129884" cy="66264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Entradas </a:t>
            </a:r>
            <a:r>
              <a:rPr lang="es-ES" b="1" dirty="0">
                <a:solidFill>
                  <a:srgbClr val="AD198D"/>
                </a:solidFill>
                <a:latin typeface="Arial" panose="020B0604020202020204" pitchFamily="34" charset="0"/>
                <a:cs typeface="Arial" panose="020B0604020202020204" pitchFamily="34" charset="0"/>
                <a:sym typeface="+mn-ea"/>
              </a:rPr>
              <a:t>y Salidas: Refinamiento</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943184"/>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Dependencias</a:t>
            </a:r>
            <a:endParaRPr lang="es-CO"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3840340"/>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Riesgos, </a:t>
            </a:r>
            <a:r>
              <a:rPr lang="es-ES" altLang="en-US" dirty="0" smtClean="0">
                <a:latin typeface="Arial" panose="020B0604020202020204" pitchFamily="34" charset="0"/>
                <a:cs typeface="Arial" panose="020B0604020202020204" pitchFamily="34" charset="0"/>
              </a:rPr>
              <a:t>Impedimentos</a:t>
            </a:r>
            <a:endParaRPr lang="es-CO" sz="1100"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316992" y="2427245"/>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Backlog HU </a:t>
            </a:r>
            <a:r>
              <a:rPr lang="es-ES" altLang="en-US" dirty="0" smtClean="0">
                <a:latin typeface="Arial" panose="020B0604020202020204" pitchFamily="34" charset="0"/>
                <a:cs typeface="Arial" panose="020B0604020202020204" pitchFamily="34" charset="0"/>
              </a:rPr>
              <a:t>Priorizadas</a:t>
            </a: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316992" y="3341648"/>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Criterios de aceptación </a:t>
            </a:r>
            <a:r>
              <a:rPr lang="es-ES" altLang="en-US" dirty="0" smtClean="0">
                <a:latin typeface="Arial" panose="020B0604020202020204" pitchFamily="34" charset="0"/>
                <a:cs typeface="Arial" panose="020B0604020202020204" pitchFamily="34" charset="0"/>
              </a:rPr>
              <a:t>claros</a:t>
            </a:r>
            <a:endParaRPr lang="es-CO" sz="1100" dirty="0">
              <a:latin typeface="Arial" panose="020B0604020202020204" pitchFamily="34" charset="0"/>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2026569"/>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HU </a:t>
            </a:r>
            <a:r>
              <a:rPr lang="es-ES" altLang="en-US" dirty="0" smtClean="0">
                <a:latin typeface="Arial" panose="020B0604020202020204" pitchFamily="34" charset="0"/>
                <a:cs typeface="Arial" panose="020B0604020202020204" pitchFamily="34" charset="0"/>
              </a:rPr>
              <a:t>Refinadas</a:t>
            </a: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457027" y="2937684"/>
            <a:ext cx="4570482"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Refinamiento</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Cuadro de texto 34">
            <a:extLst>
              <a:ext uri="{FF2B5EF4-FFF2-40B4-BE49-F238E27FC236}">
                <a16:creationId xmlns:a16="http://schemas.microsoft.com/office/drawing/2014/main" id="{F4ADC982-6C1C-40E7-A03E-72310F0B1D8C}"/>
              </a:ext>
            </a:extLst>
          </p:cNvPr>
          <p:cNvSpPr txBox="1"/>
          <p:nvPr/>
        </p:nvSpPr>
        <p:spPr>
          <a:xfrm>
            <a:off x="934912" y="5268561"/>
            <a:ext cx="8591550" cy="645160"/>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Esta ceremonia no debe consumir mas de un 10% de la duración de la iteración, es facilitada por el Scrum Master o líder del equipo ágil.</a:t>
            </a:r>
          </a:p>
        </p:txBody>
      </p:sp>
    </p:spTree>
    <p:extLst>
      <p:ext uri="{BB962C8B-B14F-4D97-AF65-F5344CB8AC3E}">
        <p14:creationId xmlns:p14="http://schemas.microsoft.com/office/powerpoint/2010/main" val="37133578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645624"/>
            <a:ext cx="9773379"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Sprint </a:t>
            </a:r>
            <a:r>
              <a:rPr lang="es-ES" sz="3900" b="1" dirty="0" err="1">
                <a:solidFill>
                  <a:srgbClr val="AD198D"/>
                </a:solidFill>
                <a:latin typeface="Arial" panose="020B0604020202020204" pitchFamily="34" charset="0"/>
                <a:cs typeface="Arial" panose="020B0604020202020204" pitchFamily="34" charset="0"/>
                <a:sym typeface="+mn-ea"/>
              </a:rPr>
              <a:t>Review</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5"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15000"/>
              </a:spcAft>
            </a:pPr>
            <a:r>
              <a:rPr lang="es-ES" altLang="zh-CN" dirty="0">
                <a:solidFill>
                  <a:schemeClr val="tx1"/>
                </a:solidFill>
                <a:latin typeface="Arial" panose="020B0604020202020204" pitchFamily="34" charset="0"/>
                <a:cs typeface="Arial" panose="020B0604020202020204" pitchFamily="34" charset="0"/>
              </a:rPr>
              <a:t>Evento en el cual se realiza la revisión del incremento del producto y se obtiene el </a:t>
            </a:r>
            <a:r>
              <a:rPr lang="es-ES" altLang="zh-CN" dirty="0" err="1">
                <a:solidFill>
                  <a:schemeClr val="tx1"/>
                </a:solidFill>
                <a:latin typeface="Arial" panose="020B0604020202020204" pitchFamily="34" charset="0"/>
                <a:cs typeface="Arial" panose="020B0604020202020204" pitchFamily="34" charset="0"/>
              </a:rPr>
              <a:t>feedback</a:t>
            </a:r>
            <a:r>
              <a:rPr lang="es-ES" altLang="zh-CN" dirty="0">
                <a:solidFill>
                  <a:schemeClr val="tx1"/>
                </a:solidFill>
                <a:latin typeface="Arial" panose="020B0604020202020204" pitchFamily="34" charset="0"/>
                <a:cs typeface="Arial" panose="020B0604020202020204" pitchFamily="34" charset="0"/>
              </a:rPr>
              <a:t> del resultado de la iteración a nivel de producto.</a:t>
            </a:r>
          </a:p>
          <a:p>
            <a:pPr algn="ctr"/>
            <a:endParaRPr lang="es-ES" altLang="en-US" dirty="0">
              <a:latin typeface="Arial" panose="020B0604020202020204" pitchFamily="34" charset="0"/>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35000"/>
              </a:spcAft>
            </a:pPr>
            <a:r>
              <a:rPr lang="es-ES" altLang="zh-CN" dirty="0">
                <a:solidFill>
                  <a:schemeClr val="tx1"/>
                </a:solidFill>
                <a:latin typeface="Arial" panose="020B0604020202020204" pitchFamily="34" charset="0"/>
                <a:cs typeface="Arial" panose="020B0604020202020204" pitchFamily="34" charset="0"/>
              </a:rPr>
              <a:t>Todo el equipo ágil, y quien sea necesario involucrar para la validación del incremento del producto.</a:t>
            </a: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15000"/>
              </a:spcAft>
            </a:pPr>
            <a:r>
              <a:rPr lang="es-ES" altLang="zh-CN" dirty="0">
                <a:solidFill>
                  <a:schemeClr val="tx1"/>
                </a:solidFill>
                <a:latin typeface="Arial" panose="020B0604020202020204" pitchFamily="34" charset="0"/>
                <a:cs typeface="Arial" panose="020B0604020202020204" pitchFamily="34" charset="0"/>
              </a:rPr>
              <a:t>Validar lo implementado durante el sprint,  asegurando que se cumplan los criterios de aceptación y expectativas del PO.</a:t>
            </a:r>
          </a:p>
          <a:p>
            <a:pPr lvl="0" algn="ctr">
              <a:lnSpc>
                <a:spcPct val="100000"/>
              </a:lnSpc>
              <a:spcBef>
                <a:spcPct val="0"/>
              </a:spcBef>
              <a:spcAft>
                <a:spcPct val="15000"/>
              </a:spcAft>
            </a:pPr>
            <a:endParaRPr lang="es-ES" altLang="zh-CN" dirty="0">
              <a:solidFill>
                <a:schemeClr val="tx1"/>
              </a:solidFill>
              <a:latin typeface="Arial" panose="020B0604020202020204" pitchFamily="34" charset="0"/>
              <a:cs typeface="Arial" panose="020B0604020202020204" pitchFamily="34" charset="0"/>
            </a:endParaRP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52148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85305" y="322747"/>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Entradas </a:t>
            </a:r>
            <a:r>
              <a:rPr lang="es-ES" b="1" dirty="0">
                <a:solidFill>
                  <a:srgbClr val="AD198D"/>
                </a:solidFill>
                <a:latin typeface="Arial" panose="020B0604020202020204" pitchFamily="34" charset="0"/>
                <a:cs typeface="Arial" panose="020B0604020202020204" pitchFamily="34" charset="0"/>
                <a:sym typeface="+mn-ea"/>
              </a:rPr>
              <a:t>y Salidas: </a:t>
            </a:r>
            <a:r>
              <a:rPr lang="es-ES" altLang="en-US" b="1" dirty="0" smtClean="0">
                <a:solidFill>
                  <a:srgbClr val="AD198D"/>
                </a:solidFill>
                <a:latin typeface="Arial" panose="020B0604020202020204" pitchFamily="34" charset="0"/>
                <a:cs typeface="Arial" panose="020B0604020202020204" pitchFamily="34" charset="0"/>
              </a:rPr>
              <a:t>Sprint </a:t>
            </a:r>
            <a:r>
              <a:rPr lang="es-ES" altLang="en-US" b="1" dirty="0" err="1" smtClean="0">
                <a:solidFill>
                  <a:srgbClr val="AD198D"/>
                </a:solidFill>
                <a:latin typeface="Arial" panose="020B0604020202020204" pitchFamily="34" charset="0"/>
                <a:cs typeface="Arial" panose="020B0604020202020204" pitchFamily="34" charset="0"/>
              </a:rPr>
              <a:t>Review</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4"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Métricas de la </a:t>
            </a:r>
            <a:r>
              <a:rPr lang="es-ES" altLang="en-US" dirty="0" smtClean="0">
                <a:latin typeface="Arial" panose="020B0604020202020204" pitchFamily="34" charset="0"/>
                <a:cs typeface="Arial" panose="020B0604020202020204" pitchFamily="34" charset="0"/>
              </a:rPr>
              <a:t>Sprint</a:t>
            </a:r>
            <a:endParaRPr lang="es-CO"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25393"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Incremento validado</a:t>
            </a:r>
            <a:r>
              <a:rPr lang="es-ES" altLang="en-US" sz="1100" dirty="0" smtClean="0">
                <a:latin typeface="Arial" panose="020B0604020202020204" pitchFamily="34" charset="0"/>
                <a:cs typeface="Arial" panose="020B0604020202020204" pitchFamily="34" charset="0"/>
              </a:rPr>
              <a:t>.</a:t>
            </a:r>
            <a:endParaRPr lang="es-CO" sz="1100"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Incremento del </a:t>
            </a:r>
            <a:r>
              <a:rPr lang="es-ES" altLang="en-US" dirty="0" smtClean="0">
                <a:latin typeface="Arial" panose="020B0604020202020204" pitchFamily="34" charset="0"/>
                <a:cs typeface="Arial" panose="020B0604020202020204" pitchFamily="34" charset="0"/>
              </a:rPr>
              <a:t>producto</a:t>
            </a: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 de la </a:t>
            </a:r>
            <a:r>
              <a:rPr lang="es-ES" altLang="en-US" dirty="0" smtClean="0">
                <a:latin typeface="Arial" panose="020B0604020202020204" pitchFamily="34" charset="0"/>
                <a:cs typeface="Arial" panose="020B0604020202020204" pitchFamily="34" charset="0"/>
              </a:rPr>
              <a:t>Sprint</a:t>
            </a:r>
            <a:endParaRPr lang="es-ES" altLang="en-US" dirty="0">
              <a:latin typeface="Arial" panose="020B0604020202020204" pitchFamily="34" charset="0"/>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025393"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err="1">
                <a:latin typeface="Arial" panose="020B0604020202020204" pitchFamily="34" charset="0"/>
                <a:cs typeface="Arial" panose="020B0604020202020204" pitchFamily="34" charset="0"/>
              </a:rPr>
              <a:t>Feedback</a:t>
            </a:r>
            <a:r>
              <a:rPr lang="es-ES" altLang="en-US" dirty="0">
                <a:latin typeface="Arial" panose="020B0604020202020204" pitchFamily="34" charset="0"/>
                <a:cs typeface="Arial" panose="020B0604020202020204" pitchFamily="34" charset="0"/>
              </a:rPr>
              <a:t> del incremento</a:t>
            </a:r>
            <a:r>
              <a:rPr lang="es-ES" altLang="en-US" dirty="0" smtClean="0">
                <a:latin typeface="Arial" panose="020B0604020202020204" pitchFamily="34" charset="0"/>
                <a:cs typeface="Arial" panose="020B0604020202020204" pitchFamily="34" charset="0"/>
              </a:rPr>
              <a:t>.</a:t>
            </a: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783244" y="2937684"/>
            <a:ext cx="3918059" cy="769441"/>
          </a:xfrm>
          <a:prstGeom prst="rect">
            <a:avLst/>
          </a:prstGeom>
          <a:noFill/>
        </p:spPr>
        <p:txBody>
          <a:bodyPr wrap="none" lIns="91440" tIns="45720" rIns="91440" bIns="45720">
            <a:spAutoFit/>
          </a:bodyPr>
          <a:lstStyle/>
          <a:p>
            <a:pPr algn="ctr"/>
            <a:r>
              <a:rPr lang="es-ES" sz="4400" b="1"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Sprint</a:t>
            </a:r>
            <a:r>
              <a:rPr lang="es-ES" sz="4400" b="1" cap="none" spc="0"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 </a:t>
            </a:r>
            <a:r>
              <a:rPr lang="es-ES" sz="4400" b="1" cap="none" spc="0" dirty="0" err="1">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Review</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Informe de la iteración</a:t>
            </a:r>
          </a:p>
          <a:p>
            <a:pPr algn="ctr"/>
            <a:endParaRPr lang="es-CO" sz="1100" dirty="0">
              <a:latin typeface="Arial" panose="020B0604020202020204" pitchFamily="34" charset="0"/>
              <a:cs typeface="Arial" panose="020B0604020202020204" pitchFamily="34" charset="0"/>
            </a:endParaRPr>
          </a:p>
        </p:txBody>
      </p:sp>
      <p:sp>
        <p:nvSpPr>
          <p:cNvPr id="22" name="Cuadro de texto 16">
            <a:extLst>
              <a:ext uri="{FF2B5EF4-FFF2-40B4-BE49-F238E27FC236}">
                <a16:creationId xmlns:a16="http://schemas.microsoft.com/office/drawing/2014/main" id="{BD0FC4A1-FA87-4EB8-B61C-431A5175CEC3}"/>
              </a:ext>
            </a:extLst>
          </p:cNvPr>
          <p:cNvSpPr txBox="1"/>
          <p:nvPr/>
        </p:nvSpPr>
        <p:spPr>
          <a:xfrm>
            <a:off x="1422543" y="4693616"/>
            <a:ext cx="8183502" cy="1477328"/>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La  </a:t>
            </a:r>
            <a:r>
              <a:rPr lang="es-ES" altLang="en-US" b="1" dirty="0" smtClean="0">
                <a:solidFill>
                  <a:srgbClr val="575756"/>
                </a:solidFill>
                <a:latin typeface="Arial" panose="020B0604020202020204" pitchFamily="34" charset="0"/>
                <a:cs typeface="Arial" panose="020B0604020202020204" pitchFamily="34" charset="0"/>
              </a:rPr>
              <a:t>Sprint </a:t>
            </a:r>
            <a:r>
              <a:rPr lang="es-ES" altLang="en-US" b="1" dirty="0" err="1">
                <a:solidFill>
                  <a:srgbClr val="575756"/>
                </a:solidFill>
                <a:latin typeface="Arial" panose="020B0604020202020204" pitchFamily="34" charset="0"/>
                <a:cs typeface="Arial" panose="020B0604020202020204" pitchFamily="34" charset="0"/>
              </a:rPr>
              <a:t>Review</a:t>
            </a:r>
            <a:r>
              <a:rPr lang="es-ES" altLang="en-US" b="1" dirty="0">
                <a:solidFill>
                  <a:srgbClr val="575756"/>
                </a:solidFill>
                <a:latin typeface="Arial" panose="020B0604020202020204" pitchFamily="34" charset="0"/>
                <a:cs typeface="Arial" panose="020B0604020202020204" pitchFamily="34" charset="0"/>
              </a:rPr>
              <a:t> tiene una duración de máximo 2 horas por una iteración de 2 semanas. El Scrum Master sera responsable de que se cumpla el timeboxing, el PO inicia la reunión mostrando el informe de resultado del sprint, luego el equipo realiza la demostración del incremento de la </a:t>
            </a:r>
            <a:r>
              <a:rPr lang="es-ES" altLang="en-US" b="1" dirty="0" smtClean="0">
                <a:solidFill>
                  <a:srgbClr val="575756"/>
                </a:solidFill>
                <a:latin typeface="Arial" panose="020B0604020202020204" pitchFamily="34" charset="0"/>
                <a:cs typeface="Arial" panose="020B0604020202020204" pitchFamily="34" charset="0"/>
              </a:rPr>
              <a:t>Sprint.</a:t>
            </a:r>
            <a:endParaRPr lang="es-ES" altLang="en-US" dirty="0">
              <a:solidFill>
                <a:srgbClr val="57575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24926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227172"/>
            <a:ext cx="9129171" cy="9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500" b="1" i="0" u="none" strike="noStrike" kern="1200" cap="none" spc="0" normalizeH="0" baseline="0" noProof="0" dirty="0" err="1" smtClean="0">
                <a:ln>
                  <a:noFill/>
                </a:ln>
                <a:solidFill>
                  <a:srgbClr val="AD198D"/>
                </a:solidFill>
                <a:effectLst/>
                <a:uLnTx/>
                <a:uFillTx/>
                <a:latin typeface="Arial" panose="020B0604020202020204" pitchFamily="34" charset="0"/>
                <a:ea typeface="+mj-ea"/>
                <a:cs typeface="Arial" panose="020B0604020202020204" pitchFamily="34" charset="0"/>
                <a:sym typeface="+mn-ea"/>
              </a:rPr>
              <a:t>Iteration</a:t>
            </a:r>
            <a:r>
              <a:rPr kumimoji="0" lang="es-ES" sz="35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 </a:t>
            </a:r>
            <a:r>
              <a:rPr kumimoji="0" lang="es-ES" sz="3500" b="1" i="0" u="none" strike="noStrike" kern="1200" cap="none" spc="0" normalizeH="0" baseline="0" noProof="0" dirty="0" err="1">
                <a:ln>
                  <a:noFill/>
                </a:ln>
                <a:solidFill>
                  <a:srgbClr val="AD198D"/>
                </a:solidFill>
                <a:effectLst/>
                <a:uLnTx/>
                <a:uFillTx/>
                <a:latin typeface="Arial" panose="020B0604020202020204" pitchFamily="34" charset="0"/>
                <a:ea typeface="+mj-ea"/>
                <a:cs typeface="Arial" panose="020B0604020202020204" pitchFamily="34" charset="0"/>
                <a:sym typeface="+mn-ea"/>
              </a:rPr>
              <a:t>Retrospective</a:t>
            </a:r>
            <a:r>
              <a:rPr kumimoji="0" lang="es-ES" sz="35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a:t>
            </a:r>
            <a:endParaRPr kumimoji="0" lang="es-CO"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Que es?</a:t>
            </a:r>
          </a:p>
        </p:txBody>
      </p:sp>
      <p:sp>
        <p:nvSpPr>
          <p:cNvPr id="9" name="Proceso alternativo 8"/>
          <p:cNvSpPr/>
          <p:nvPr/>
        </p:nvSpPr>
        <p:spPr>
          <a:xfrm>
            <a:off x="645794" y="3125470"/>
            <a:ext cx="3039101"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Reunión donde el equipo ágil, revisa los resultados del trabajo en equipo y prácticas usadas durante la iteración, e identifican oportunidades de mejora de los cuales se generan planes de acción</a:t>
            </a:r>
            <a:endParaRPr kumimoji="0" lang="es-CO"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3500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Todo el equipo ágil</a:t>
            </a:r>
            <a:endParaRPr kumimoji="0" lang="es-CO"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ct val="0"/>
              </a:spcBef>
              <a:spcAft>
                <a:spcPct val="35000"/>
              </a:spcAft>
              <a:buClrTx/>
              <a:buSzTx/>
              <a:buFontTx/>
              <a:buNone/>
              <a:tabLst/>
              <a:defRPr/>
            </a:pPr>
            <a:endPar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1500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Evaluar el resultado del trabajo realizado como equipo.</a:t>
            </a:r>
          </a:p>
          <a:p>
            <a:pPr marL="0" marR="0" lvl="0" indent="0" algn="ctr" defTabSz="914400" rtl="0" eaLnBrk="1" fontAlgn="auto" latinLnBrk="0" hangingPunct="1">
              <a:lnSpc>
                <a:spcPct val="100000"/>
              </a:lnSpc>
              <a:spcBef>
                <a:spcPct val="0"/>
              </a:spcBef>
              <a:spcAft>
                <a:spcPct val="1500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Aportar a la mejora continua.</a:t>
            </a:r>
          </a:p>
          <a:p>
            <a:pPr marL="0" marR="0" lvl="0" indent="0" algn="l" defTabSz="914400" rtl="0" eaLnBrk="1" fontAlgn="auto" latinLnBrk="0" hangingPunct="1">
              <a:lnSpc>
                <a:spcPct val="100000"/>
              </a:lnSpc>
              <a:spcBef>
                <a:spcPct val="0"/>
              </a:spcBef>
              <a:spcAft>
                <a:spcPct val="35000"/>
              </a:spcAft>
              <a:buClrTx/>
              <a:buSzTx/>
              <a:buFontTx/>
              <a:buNone/>
              <a:tabLst/>
              <a:defRPr/>
            </a:pPr>
            <a:endPar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22724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70638" y="1312486"/>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36319" y="283429"/>
            <a:ext cx="10596442" cy="101730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Entradas </a:t>
            </a:r>
            <a:r>
              <a:rPr lang="es-ES" b="1" dirty="0">
                <a:solidFill>
                  <a:srgbClr val="AD198D"/>
                </a:solidFill>
                <a:latin typeface="Arial" panose="020B0604020202020204" pitchFamily="34" charset="0"/>
                <a:cs typeface="Arial" panose="020B0604020202020204" pitchFamily="34" charset="0"/>
                <a:sym typeface="+mn-ea"/>
              </a:rPr>
              <a:t>y Salidas: </a:t>
            </a:r>
            <a:r>
              <a:rPr lang="es-ES" altLang="en-US" b="1" dirty="0" smtClean="0">
                <a:solidFill>
                  <a:srgbClr val="AD198D"/>
                </a:solidFill>
                <a:latin typeface="Arial" panose="020B0604020202020204" pitchFamily="34" charset="0"/>
                <a:cs typeface="Arial" panose="020B0604020202020204" pitchFamily="34" charset="0"/>
              </a:rPr>
              <a:t>Sprint </a:t>
            </a:r>
            <a:r>
              <a:rPr lang="es-ES" altLang="en-US" b="1" dirty="0" err="1" smtClean="0">
                <a:solidFill>
                  <a:srgbClr val="AD198D"/>
                </a:solidFill>
                <a:latin typeface="Arial" panose="020B0604020202020204" pitchFamily="34" charset="0"/>
                <a:cs typeface="Arial" panose="020B0604020202020204" pitchFamily="34" charset="0"/>
              </a:rPr>
              <a:t>Retrospective</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323466" y="2812319"/>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Planes de acción y </a:t>
            </a:r>
            <a:r>
              <a:rPr lang="es-ES" altLang="en-US" dirty="0" smtClean="0">
                <a:latin typeface="Arial" panose="020B0604020202020204" pitchFamily="34" charset="0"/>
                <a:cs typeface="Arial" panose="020B0604020202020204" pitchFamily="34" charset="0"/>
              </a:rPr>
              <a:t>responsables</a:t>
            </a:r>
            <a:endParaRPr lang="es-ES" altLang="en-US"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Métricas</a:t>
            </a:r>
          </a:p>
          <a:p>
            <a:pPr algn="ct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Disposición del equipo</a:t>
            </a:r>
          </a:p>
        </p:txBody>
      </p:sp>
      <p:sp>
        <p:nvSpPr>
          <p:cNvPr id="2" name="Rectángulo 1">
            <a:extLst>
              <a:ext uri="{FF2B5EF4-FFF2-40B4-BE49-F238E27FC236}">
                <a16:creationId xmlns:a16="http://schemas.microsoft.com/office/drawing/2014/main" id="{9332930B-2197-4042-B47D-D4652666E87D}"/>
              </a:ext>
            </a:extLst>
          </p:cNvPr>
          <p:cNvSpPr/>
          <p:nvPr/>
        </p:nvSpPr>
        <p:spPr>
          <a:xfrm>
            <a:off x="3765416" y="2940543"/>
            <a:ext cx="4192173" cy="584775"/>
          </a:xfrm>
          <a:prstGeom prst="rect">
            <a:avLst/>
          </a:prstGeom>
          <a:noFill/>
        </p:spPr>
        <p:txBody>
          <a:bodyPr wrap="none" lIns="91440" tIns="45720" rIns="91440" bIns="45720">
            <a:spAutoFit/>
          </a:bodyPr>
          <a:lstStyle/>
          <a:p>
            <a:pPr algn="ctr"/>
            <a:r>
              <a:rPr lang="es-ES" sz="3200" b="1"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Sprint</a:t>
            </a:r>
            <a:r>
              <a:rPr lang="es-ES" sz="3200" b="1" cap="none" spc="0"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 </a:t>
            </a:r>
            <a:r>
              <a:rPr lang="es-ES" sz="32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Retrospectiva</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Hallazgos</a:t>
            </a:r>
            <a:endParaRPr lang="es-CO" dirty="0">
              <a:latin typeface="Arial" panose="020B0604020202020204" pitchFamily="34" charset="0"/>
              <a:cs typeface="Arial" panose="020B0604020202020204" pitchFamily="34" charset="0"/>
            </a:endParaRPr>
          </a:p>
        </p:txBody>
      </p:sp>
      <p:sp>
        <p:nvSpPr>
          <p:cNvPr id="16" name="Cuadro de texto 14">
            <a:extLst>
              <a:ext uri="{FF2B5EF4-FFF2-40B4-BE49-F238E27FC236}">
                <a16:creationId xmlns:a16="http://schemas.microsoft.com/office/drawing/2014/main" id="{4E21D9CD-CBEA-4534-8596-CC4A3416FF57}"/>
              </a:ext>
            </a:extLst>
          </p:cNvPr>
          <p:cNvSpPr txBox="1"/>
          <p:nvPr/>
        </p:nvSpPr>
        <p:spPr>
          <a:xfrm>
            <a:off x="1292497" y="5087993"/>
            <a:ext cx="7560945" cy="645160"/>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La retrospectiva tiene una duración máxima de  1 y 1/2 hora para una </a:t>
            </a:r>
            <a:r>
              <a:rPr lang="es-ES" altLang="en-US" b="1" dirty="0" smtClean="0">
                <a:solidFill>
                  <a:srgbClr val="575756"/>
                </a:solidFill>
                <a:latin typeface="Arial" panose="020B0604020202020204" pitchFamily="34" charset="0"/>
                <a:cs typeface="Arial" panose="020B0604020202020204" pitchFamily="34" charset="0"/>
              </a:rPr>
              <a:t>Sprint </a:t>
            </a:r>
            <a:r>
              <a:rPr lang="es-ES" altLang="en-US" b="1" dirty="0">
                <a:solidFill>
                  <a:srgbClr val="575756"/>
                </a:solidFill>
                <a:latin typeface="Arial" panose="020B0604020202020204" pitchFamily="34" charset="0"/>
                <a:cs typeface="Arial" panose="020B0604020202020204" pitchFamily="34" charset="0"/>
              </a:rPr>
              <a:t>de dos semanas. La facilita el Scrum Master.</a:t>
            </a:r>
          </a:p>
        </p:txBody>
      </p:sp>
    </p:spTree>
    <p:extLst>
      <p:ext uri="{BB962C8B-B14F-4D97-AF65-F5344CB8AC3E}">
        <p14:creationId xmlns:p14="http://schemas.microsoft.com/office/powerpoint/2010/main" val="639335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8678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5400" b="1" dirty="0" smtClean="0"/>
              <a:t>Reglas de Juego</a:t>
            </a:r>
            <a:endParaRPr lang="es-CO" sz="5400" b="1" dirty="0"/>
          </a:p>
        </p:txBody>
      </p:sp>
      <p:pic>
        <p:nvPicPr>
          <p:cNvPr id="3" name="Imagen 2"/>
          <p:cNvPicPr>
            <a:picLocks noChangeAspect="1"/>
          </p:cNvPicPr>
          <p:nvPr/>
        </p:nvPicPr>
        <p:blipFill>
          <a:blip r:embed="rId2"/>
          <a:stretch>
            <a:fillRect/>
          </a:stretch>
        </p:blipFill>
        <p:spPr>
          <a:xfrm>
            <a:off x="1098125" y="1690688"/>
            <a:ext cx="10452692" cy="4193436"/>
          </a:xfrm>
          <a:prstGeom prst="rect">
            <a:avLst/>
          </a:prstGeom>
        </p:spPr>
      </p:pic>
    </p:spTree>
    <p:extLst>
      <p:ext uri="{BB962C8B-B14F-4D97-AF65-F5344CB8AC3E}">
        <p14:creationId xmlns:p14="http://schemas.microsoft.com/office/powerpoint/2010/main" val="13166130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CO" dirty="0" smtClean="0">
                <a:solidFill>
                  <a:schemeClr val="accent1">
                    <a:lumMod val="75000"/>
                  </a:schemeClr>
                </a:solidFill>
              </a:rPr>
              <a:t>Algo Esta Cambiando</a:t>
            </a:r>
            <a:endParaRPr lang="es-CO" dirty="0">
              <a:solidFill>
                <a:schemeClr val="accent1">
                  <a:lumMod val="75000"/>
                </a:schemeClr>
              </a:solidFill>
            </a:endParaRPr>
          </a:p>
        </p:txBody>
      </p:sp>
    </p:spTree>
    <p:extLst>
      <p:ext uri="{BB962C8B-B14F-4D97-AF65-F5344CB8AC3E}">
        <p14:creationId xmlns:p14="http://schemas.microsoft.com/office/powerpoint/2010/main" val="11458100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2323660" y="2286796"/>
            <a:ext cx="7047827" cy="1015663"/>
          </a:xfrm>
          <a:prstGeom prst="rect">
            <a:avLst/>
          </a:prstGeom>
        </p:spPr>
        <p:txBody>
          <a:bodyPr wrap="none">
            <a:spAutoFit/>
          </a:bodyPr>
          <a:lstStyle/>
          <a:p>
            <a:r>
              <a:rPr lang="es-CO" sz="6000" b="1" dirty="0">
                <a:solidFill>
                  <a:schemeClr val="accent1">
                    <a:lumMod val="75000"/>
                  </a:schemeClr>
                </a:solidFill>
                <a:latin typeface="Arial Narrow" panose="020B0606020202030204" pitchFamily="34" charset="0"/>
                <a:ea typeface="Tahoma" panose="020B0604030504040204" pitchFamily="34" charset="0"/>
                <a:cs typeface="Tahoma" panose="020B0604030504040204" pitchFamily="34" charset="0"/>
              </a:rPr>
              <a:t>¿Transformación</a:t>
            </a:r>
            <a:r>
              <a:rPr lang="es-CO" sz="6000" b="1" dirty="0">
                <a:solidFill>
                  <a:schemeClr val="accent1">
                    <a:lumMod val="75000"/>
                  </a:schemeClr>
                </a:solidFill>
                <a:latin typeface="Arial Narrow" panose="020B0606020202030204" pitchFamily="34" charset="0"/>
                <a:ea typeface="Tahoma" panose="020B0604030504040204" pitchFamily="34" charset="0"/>
                <a:cs typeface="Tahoma" panose="020B0604030504040204" pitchFamily="34" charset="0"/>
              </a:rPr>
              <a:t> Ágil?</a:t>
            </a:r>
            <a:endParaRPr lang="es-CO" sz="6000" b="1" dirty="0">
              <a:solidFill>
                <a:schemeClr val="accent1">
                  <a:lumMod val="75000"/>
                </a:schemeClr>
              </a:solidFill>
              <a:latin typeface="Arial Narrow" panose="020B060602020203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75778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957" y="122178"/>
            <a:ext cx="8319541" cy="6239655"/>
          </a:xfrm>
          <a:prstGeom prst="rect">
            <a:avLst/>
          </a:prstGeom>
        </p:spPr>
      </p:pic>
    </p:spTree>
    <p:extLst>
      <p:ext uri="{BB962C8B-B14F-4D97-AF65-F5344CB8AC3E}">
        <p14:creationId xmlns:p14="http://schemas.microsoft.com/office/powerpoint/2010/main" val="3890872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b="16426"/>
          <a:stretch/>
        </p:blipFill>
        <p:spPr>
          <a:xfrm>
            <a:off x="1776846" y="259310"/>
            <a:ext cx="7532046" cy="6503120"/>
          </a:xfrm>
          <a:prstGeom prst="rect">
            <a:avLst/>
          </a:prstGeom>
        </p:spPr>
      </p:pic>
    </p:spTree>
    <p:extLst>
      <p:ext uri="{BB962C8B-B14F-4D97-AF65-F5344CB8AC3E}">
        <p14:creationId xmlns:p14="http://schemas.microsoft.com/office/powerpoint/2010/main" val="2616274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ángulo 4"/>
          <p:cNvSpPr/>
          <p:nvPr/>
        </p:nvSpPr>
        <p:spPr>
          <a:xfrm>
            <a:off x="1127166" y="1195915"/>
            <a:ext cx="9524467" cy="1015663"/>
          </a:xfrm>
          <a:prstGeom prst="rect">
            <a:avLst/>
          </a:prstGeom>
        </p:spPr>
        <p:txBody>
          <a:bodyPr wrap="none">
            <a:spAutoFit/>
          </a:bodyPr>
          <a:lstStyle/>
          <a:p>
            <a:r>
              <a:rPr lang="es-CO" sz="6000" b="1" dirty="0">
                <a:solidFill>
                  <a:schemeClr val="accent1">
                    <a:lumMod val="75000"/>
                  </a:schemeClr>
                </a:solidFill>
                <a:latin typeface="Arial Narrow" panose="020B0606020202030204" pitchFamily="34" charset="0"/>
                <a:ea typeface="Tahoma" panose="020B0604030504040204" pitchFamily="34" charset="0"/>
                <a:cs typeface="Tahoma" panose="020B0604030504040204" pitchFamily="34" charset="0"/>
              </a:rPr>
              <a:t>¿Esto no Asusta o Nos Anima?</a:t>
            </a:r>
            <a:endParaRPr lang="es-CO" sz="6000" b="1" dirty="0">
              <a:solidFill>
                <a:schemeClr val="accent1">
                  <a:lumMod val="75000"/>
                </a:schemeClr>
              </a:solidFill>
              <a:latin typeface="Arial Narrow" panose="020B0606020202030204" pitchFamily="34" charset="0"/>
              <a:ea typeface="Tahoma" panose="020B0604030504040204" pitchFamily="34" charset="0"/>
              <a:cs typeface="Tahoma" panose="020B0604030504040204" pitchFamily="34" charset="0"/>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4071" y="2893102"/>
            <a:ext cx="2599184" cy="2599184"/>
          </a:xfrm>
          <a:prstGeom prst="rect">
            <a:avLst/>
          </a:prstGeom>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3212" y="3008471"/>
            <a:ext cx="2599184" cy="2599184"/>
          </a:xfrm>
          <a:prstGeom prst="rect">
            <a:avLst/>
          </a:prstGeom>
        </p:spPr>
      </p:pic>
    </p:spTree>
    <p:extLst>
      <p:ext uri="{BB962C8B-B14F-4D97-AF65-F5344CB8AC3E}">
        <p14:creationId xmlns:p14="http://schemas.microsoft.com/office/powerpoint/2010/main" val="35426754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Tema de Office">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4bffbd67-204f-4941-9f8d-5e376a982f9f">ANUME5D6JT6E-3-888</_dlc_DocId>
    <_dlc_DocIdUrl xmlns="4bffbd67-204f-4941-9f8d-5e376a982f9f">
      <Url>https://eshare.stefanini.com/sites/emea_sales_and_marketing/_layouts/DocIdRedir.aspx?ID=ANUME5D6JT6E-3-888</Url>
      <Description>ANUME5D6JT6E-3-888</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C15E1556E0398F46BEA9DAB275CB50C4" ma:contentTypeVersion="1" ma:contentTypeDescription="Create a new document." ma:contentTypeScope="" ma:versionID="6ae766527b991208ffe95c1275706327">
  <xsd:schema xmlns:xsd="http://www.w3.org/2001/XMLSchema" xmlns:xs="http://www.w3.org/2001/XMLSchema" xmlns:p="http://schemas.microsoft.com/office/2006/metadata/properties" xmlns:ns2="4bffbd67-204f-4941-9f8d-5e376a982f9f" targetNamespace="http://schemas.microsoft.com/office/2006/metadata/properties" ma:root="true" ma:fieldsID="e051a632ed6302959b203ba23653b65d" ns2:_="">
    <xsd:import namespace="4bffbd67-204f-4941-9f8d-5e376a982f9f"/>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ffbd67-204f-4941-9f8d-5e376a982f9f"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F58588-576D-46D5-80D6-8A24D7A02F27}">
  <ds:schemaRefs>
    <ds:schemaRef ds:uri="4bffbd67-204f-4941-9f8d-5e376a982f9f"/>
    <ds:schemaRef ds:uri="http://www.w3.org/XML/1998/namespace"/>
    <ds:schemaRef ds:uri="http://schemas.microsoft.com/office/2006/documentManagement/types"/>
    <ds:schemaRef ds:uri="http://purl.org/dc/dcmitype/"/>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E4AD380A-687C-4328-98CC-949CBD653805}">
  <ds:schemaRefs>
    <ds:schemaRef ds:uri="http://schemas.microsoft.com/sharepoint/events"/>
  </ds:schemaRefs>
</ds:datastoreItem>
</file>

<file path=customXml/itemProps3.xml><?xml version="1.0" encoding="utf-8"?>
<ds:datastoreItem xmlns:ds="http://schemas.openxmlformats.org/officeDocument/2006/customXml" ds:itemID="{BA6D69DE-1EC4-4DF8-89C1-176C2F879F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ffbd67-204f-4941-9f8d-5e376a982f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A6EA3838-F687-4C1A-A6F2-70599673F2F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19787</TotalTime>
  <Words>1857</Words>
  <Application>Microsoft Office PowerPoint</Application>
  <PresentationFormat>Panorámica</PresentationFormat>
  <Paragraphs>221</Paragraphs>
  <Slides>35</Slides>
  <Notes>1</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35</vt:i4>
      </vt:variant>
    </vt:vector>
  </HeadingPairs>
  <TitlesOfParts>
    <vt:vector size="48" baseType="lpstr">
      <vt:lpstr>ＭＳ Ｐゴシック</vt:lpstr>
      <vt:lpstr>Arial</vt:lpstr>
      <vt:lpstr>Arial Narrow</vt:lpstr>
      <vt:lpstr>Bad Mofo</vt:lpstr>
      <vt:lpstr>Britannic Bold</vt:lpstr>
      <vt:lpstr>Calibri</vt:lpstr>
      <vt:lpstr>Calibri Light</vt:lpstr>
      <vt:lpstr>Consolas</vt:lpstr>
      <vt:lpstr>等线</vt:lpstr>
      <vt:lpstr>Tahoma</vt:lpstr>
      <vt:lpstr>ヒラギノ角ゴ Pro W3</vt:lpstr>
      <vt:lpstr>Tema de Office</vt:lpstr>
      <vt:lpstr>1_Tema de Office</vt:lpstr>
      <vt:lpstr>Presentación de PowerPoint</vt:lpstr>
      <vt:lpstr>Súper Poderes</vt:lpstr>
      <vt:lpstr>Presentación de PowerPoint</vt:lpstr>
      <vt:lpstr>Reglas de Juego</vt:lpstr>
      <vt:lpstr>Algo Esta Cambiando</vt:lpstr>
      <vt:lpstr>Presentación de PowerPoint</vt:lpstr>
      <vt:lpstr>Presentación de PowerPoint</vt:lpstr>
      <vt:lpstr>Presentación de PowerPoint</vt:lpstr>
      <vt:lpstr>Presentación de PowerPoint</vt:lpstr>
      <vt:lpstr>Presentación de PowerPoint</vt:lpstr>
      <vt:lpstr>Marco Ágil</vt:lpstr>
      <vt:lpstr>Presentación de PowerPoint</vt:lpstr>
      <vt:lpstr>Scrum Master</vt:lpstr>
      <vt:lpstr> Product Owner</vt:lpstr>
      <vt:lpstr>Scrum Team</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vt:lpstr>
      <vt:lpstr>Presentación de PowerPoint</vt:lpstr>
      <vt:lpstr> </vt:lpstr>
      <vt:lpstr>Presentación de PowerPoint</vt:lpstr>
      <vt:lpstr> </vt:lpstr>
      <vt:lpstr>Presentación de PowerPoint</vt:lpstr>
      <vt:lpstr> </vt:lpstr>
      <vt:lpstr>Presentación de PowerPoint</vt:lpstr>
      <vt:lpstr> </vt:lpstr>
      <vt:lpstr>Presentación de PowerPoint</vt:lpstr>
      <vt:lpstr> </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Rene</cp:lastModifiedBy>
  <cp:revision>549</cp:revision>
  <cp:lastPrinted>2018-12-14T01:03:34Z</cp:lastPrinted>
  <dcterms:created xsi:type="dcterms:W3CDTF">2017-11-17T14:24:31Z</dcterms:created>
  <dcterms:modified xsi:type="dcterms:W3CDTF">2019-03-12T23:19:47Z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0x010100C15E1556E0398F46BEA9DAB275CB50C4</vt:lpwstr>
  </property>
  <property fmtid="{D5CDD505-2E9C-101B-9397-08002B2CF9AE}" pid="3" name="_dlc_DocIdItemGuid">
    <vt:lpwstr>bfc61f4c-0d59-42e9-b456-d5e117604110</vt:lpwstr>
  </property>
</Properties>
</file>